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53"/>
  </p:notesMasterIdLst>
  <p:handoutMasterIdLst>
    <p:handoutMasterId r:id="rId54"/>
  </p:handoutMasterIdLst>
  <p:sldIdLst>
    <p:sldId id="256" r:id="rId5"/>
    <p:sldId id="259" r:id="rId6"/>
    <p:sldId id="312" r:id="rId7"/>
    <p:sldId id="307" r:id="rId8"/>
    <p:sldId id="308" r:id="rId9"/>
    <p:sldId id="309" r:id="rId10"/>
    <p:sldId id="310" r:id="rId11"/>
    <p:sldId id="311" r:id="rId12"/>
    <p:sldId id="266" r:id="rId13"/>
    <p:sldId id="260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303" r:id="rId37"/>
    <p:sldId id="289" r:id="rId38"/>
    <p:sldId id="290" r:id="rId39"/>
    <p:sldId id="291" r:id="rId40"/>
    <p:sldId id="295" r:id="rId41"/>
    <p:sldId id="292" r:id="rId42"/>
    <p:sldId id="304" r:id="rId43"/>
    <p:sldId id="293" r:id="rId44"/>
    <p:sldId id="294" r:id="rId45"/>
    <p:sldId id="296" r:id="rId46"/>
    <p:sldId id="305" r:id="rId47"/>
    <p:sldId id="306" r:id="rId48"/>
    <p:sldId id="298" r:id="rId49"/>
    <p:sldId id="299" r:id="rId50"/>
    <p:sldId id="300" r:id="rId51"/>
    <p:sldId id="301" r:id="rId52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6187" autoAdjust="0"/>
  </p:normalViewPr>
  <p:slideViewPr>
    <p:cSldViewPr snapToGrid="0" showGuides="1">
      <p:cViewPr varScale="1">
        <p:scale>
          <a:sx n="65" d="100"/>
          <a:sy n="65" d="100"/>
        </p:scale>
        <p:origin x="38" y="149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06.04.2023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8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C.1.2 - GHG EMISSIONS DURING OPERATION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2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كود KPI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اسم KPI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مقياس البناء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086600" y="6552000"/>
            <a:ext cx="2057400" cy="30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5D41A87E-14F5-4A54-8DA9-7774D8D5E7E0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2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5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5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NUL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0.png"/><Relationship Id="rId4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23.png"/><Relationship Id="rId4" Type="http://schemas.openxmlformats.org/officeDocument/2006/relationships/image" Target="../media/image6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2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c.europa.eu/environment/eussd/buildings.htm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sz="3600" dirty="0"/>
              <a:t>حساب التقييم</a:t>
            </a:r>
            <a:endParaRPr lang="it-IT" sz="3600" dirty="0"/>
          </a:p>
          <a:p>
            <a:pPr marL="0" indent="0">
              <a:buNone/>
            </a:pPr>
            <a:r>
              <a:rPr lang="ar-JO" sz="3600" dirty="0"/>
              <a:t>لم</a:t>
            </a:r>
            <a:r>
              <a:rPr lang="ar" sz="3600" dirty="0"/>
              <a:t>عايير</a:t>
            </a:r>
          </a:p>
          <a:p>
            <a:pPr marL="0" indent="0">
              <a:buNone/>
            </a:pPr>
            <a:r>
              <a:rPr lang="ar-JO" sz="3600" dirty="0"/>
              <a:t>أداة البناء المستدام – معيار البناء</a:t>
            </a:r>
            <a:endParaRPr lang="ar" sz="3600" dirty="0"/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02208"/>
            <a:ext cx="8418576" cy="13087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نية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ar" sz="2600" dirty="0"/>
              <a:t>تقليل إجمالي انبعاثات غازات الاحتباس الحراري من عمليات المباني.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9174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207174" y="2345001"/>
            <a:ext cx="3695984" cy="3353577"/>
            <a:chOff x="5207174" y="2345001"/>
            <a:chExt cx="3695984" cy="3353577"/>
          </a:xfrm>
        </p:grpSpPr>
        <p:pic>
          <p:nvPicPr>
            <p:cNvPr id="14343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174" y="2345001"/>
              <a:ext cx="3695984" cy="3353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5325" y="4129618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6970" y="4725719"/>
              <a:ext cx="608279" cy="49609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0071" y="3471891"/>
              <a:ext cx="608279" cy="49609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436728" y="2345002"/>
            <a:ext cx="4770446" cy="3536814"/>
            <a:chOff x="436728" y="2345002"/>
            <a:chExt cx="4770446" cy="3536814"/>
          </a:xfrm>
        </p:grpSpPr>
        <p:pic>
          <p:nvPicPr>
            <p:cNvPr id="14345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728" y="2345002"/>
              <a:ext cx="4639691" cy="3536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Pentagon 24"/>
            <p:cNvSpPr/>
            <p:nvPr/>
          </p:nvSpPr>
          <p:spPr>
            <a:xfrm rot="16200000" flipH="1" flipV="1">
              <a:off x="3086711" y="4266414"/>
              <a:ext cx="369332" cy="235730"/>
            </a:xfrm>
            <a:prstGeom prst="homePlat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pic>
          <p:nvPicPr>
            <p:cNvPr id="8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6913" y="2740249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1315347" y="4186539"/>
              <a:ext cx="2286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ar" b="1" dirty="0">
                  <a:solidFill>
                    <a:srgbClr val="336699"/>
                  </a:solidFill>
                </a:rPr>
                <a:t>-22٪</a:t>
              </a:r>
            </a:p>
            <a:p>
              <a:pPr algn="r"/>
              <a:r>
                <a:rPr lang="ar" b="1" dirty="0">
                  <a:solidFill>
                    <a:srgbClr val="336699"/>
                  </a:solidFill>
                </a:rPr>
                <a:t>- 1265 مليون طن </a:t>
              </a:r>
              <a:r>
                <a:rPr lang="ar" b="1" baseline="-25000" dirty="0">
                  <a:solidFill>
                    <a:srgbClr val="336699"/>
                  </a:solidFill>
                </a:rPr>
                <a:t>ثاني </a:t>
              </a:r>
              <a:r>
                <a:rPr lang="ar" b="1" dirty="0">
                  <a:solidFill>
                    <a:srgbClr val="336699"/>
                  </a:solidFill>
                </a:rPr>
                <a:t>أكسيد الكربون مكافئ.</a:t>
              </a:r>
              <a:endParaRPr lang="en-US" b="1" dirty="0">
                <a:solidFill>
                  <a:srgbClr val="336699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526971" y="4780831"/>
              <a:ext cx="1680203" cy="338554"/>
            </a:xfrm>
            <a:prstGeom prst="rect">
              <a:avLst/>
            </a:prstGeom>
          </p:spPr>
          <p:txBody>
            <a:bodyPr wrap="square" rIns="0">
              <a:spAutoFit/>
            </a:bodyPr>
            <a:lstStyle/>
            <a:p>
              <a:r>
                <a:rPr lang="ar" sz="1600" b="1" dirty="0">
                  <a:solidFill>
                    <a:srgbClr val="FF99FF"/>
                  </a:solidFill>
                </a:rPr>
                <a:t>-20٪ -40٪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16870C14-92FC-424F-B076-1C1F422A1426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443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53501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999232" y="901473"/>
            <a:ext cx="314553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31250"/>
            <a:ext cx="8666072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0"/>
              </a:spcBef>
              <a:spcAft>
                <a:spcPts val="300"/>
              </a:spcAft>
              <a:buNone/>
            </a:pPr>
            <a:r>
              <a:rPr lang="ar" sz="2200" dirty="0"/>
              <a:t>حدود التقييم هي المبنى.</a:t>
            </a:r>
            <a:endParaRPr lang="en-US" sz="2200" dirty="0"/>
          </a:p>
          <a:p>
            <a:pPr marL="0" indent="0" algn="r" rtl="1">
              <a:spcBef>
                <a:spcPts val="0"/>
              </a:spcBef>
              <a:spcAft>
                <a:spcPts val="300"/>
              </a:spcAft>
              <a:buNone/>
            </a:pPr>
            <a:endParaRPr lang="en-US" sz="2200" dirty="0"/>
          </a:p>
          <a:p>
            <a:pPr marL="0" indent="0" algn="r" rtl="1">
              <a:spcBef>
                <a:spcPts val="0"/>
              </a:spcBef>
              <a:spcAft>
                <a:spcPts val="300"/>
              </a:spcAft>
              <a:buNone/>
            </a:pPr>
            <a:r>
              <a:rPr lang="ar" sz="2200" dirty="0"/>
              <a:t>نطاق المؤشر مرحلة استخدام المبنى ويتضمن </a:t>
            </a:r>
            <a:r>
              <a:rPr lang="ar" sz="2200" b="1" dirty="0"/>
              <a:t>الانبعاثات</a:t>
            </a:r>
            <a:r>
              <a:rPr lang="ar" sz="2200" dirty="0"/>
              <a:t> </a:t>
            </a:r>
            <a:r>
              <a:rPr lang="ar" sz="2200" b="1" dirty="0"/>
              <a:t>متعلق ب</a:t>
            </a:r>
            <a:r>
              <a:rPr lang="ar" sz="2200" dirty="0"/>
              <a:t> إلى الاستخدامات النهائية </a:t>
            </a:r>
            <a:r>
              <a:rPr lang="ar" sz="2200" b="1" dirty="0"/>
              <a:t>للطاقة </a:t>
            </a:r>
            <a:r>
              <a:rPr lang="ar" sz="2200" dirty="0"/>
              <a:t>التالية ، والتي يشار إليها أيضًا باسم </a:t>
            </a:r>
            <a:r>
              <a:rPr lang="ar" sz="2200" b="1" dirty="0"/>
              <a:t>خدمات البناء الفنية </a:t>
            </a:r>
            <a:r>
              <a:rPr lang="ar" sz="2200" dirty="0"/>
              <a:t>:</a:t>
            </a:r>
          </a:p>
          <a:p>
            <a:pPr algn="r" rtl="1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ar" sz="2200" dirty="0"/>
              <a:t>تدفئة</a:t>
            </a:r>
          </a:p>
          <a:p>
            <a:pPr algn="r" rtl="1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ar" sz="2200" dirty="0"/>
              <a:t>تبريد </a:t>
            </a:r>
            <a:endParaRPr lang="en-US" sz="2200" dirty="0"/>
          </a:p>
          <a:p>
            <a:pPr algn="r" rtl="1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ar" sz="2200" dirty="0"/>
              <a:t>تهوية </a:t>
            </a:r>
            <a:endParaRPr lang="en-US" sz="2200" dirty="0"/>
          </a:p>
          <a:p>
            <a:pPr algn="r" rtl="1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ar" sz="2200" dirty="0"/>
              <a:t>الماء الساخن </a:t>
            </a:r>
            <a:endParaRPr lang="en-US" sz="2200" dirty="0"/>
          </a:p>
          <a:p>
            <a:pPr algn="r" rtl="1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ar" sz="2200" dirty="0"/>
              <a:t>الإضاءة </a:t>
            </a:r>
            <a:endParaRPr lang="en-US" sz="2200" dirty="0"/>
          </a:p>
          <a:p>
            <a:pPr algn="r" rtl="1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ar" sz="2200" dirty="0"/>
              <a:t>ال</a:t>
            </a:r>
            <a:r>
              <a:rPr lang="ar-JO" sz="2200" dirty="0"/>
              <a:t>اضافات</a:t>
            </a:r>
            <a:endParaRPr lang="ar" sz="2200" dirty="0"/>
          </a:p>
          <a:p>
            <a:pPr marL="0" indent="0" algn="r" rtl="1">
              <a:spcBef>
                <a:spcPts val="0"/>
              </a:spcBef>
              <a:spcAft>
                <a:spcPts val="300"/>
              </a:spcAft>
              <a:buNone/>
            </a:pPr>
            <a:endParaRPr lang="en-US" sz="2200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BA59B41-4B2D-4E91-985B-518B207163D0}"/>
              </a:ext>
            </a:extLst>
          </p:cNvPr>
          <p:cNvSpPr/>
          <p:nvPr/>
        </p:nvSpPr>
        <p:spPr>
          <a:xfrm>
            <a:off x="2245890" y="6036533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3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889248" y="933676"/>
            <a:ext cx="2499360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5972299" cy="31672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dirty="0"/>
              <a:t>تم توحيد حسابات مساهمة المبنى في ظاهرة الاحتباس الحراري على مدار دورة حياته </a:t>
            </a:r>
            <a:r>
              <a:rPr lang="ar" sz="2200" dirty="0" err="1"/>
              <a:t>وفقًا </a:t>
            </a:r>
            <a:r>
              <a:rPr lang="ar" sz="2200" dirty="0"/>
              <a:t>لمعيار </a:t>
            </a:r>
            <a:r>
              <a:rPr lang="ar" sz="2200" b="1" dirty="0"/>
              <a:t>ISO 14067 </a:t>
            </a:r>
            <a:r>
              <a:rPr lang="ar" sz="2200" dirty="0"/>
              <a:t>. يوفر معيار تقييم دورة الحياة (LCA) </a:t>
            </a:r>
            <a:r>
              <a:rPr lang="ar" sz="2200" b="1" dirty="0"/>
              <a:t>ISO 14040 </a:t>
            </a:r>
            <a:r>
              <a:rPr lang="ar" sz="2200" dirty="0"/>
              <a:t>أيضًا مرجعًا عامًا رئيسيًا. يشار إلى هذا أيضًا باسم </a:t>
            </a:r>
            <a:r>
              <a:rPr lang="ar" sz="2200" b="1" dirty="0"/>
              <a:t>تقييم البصمة الكربونية </a:t>
            </a:r>
            <a:r>
              <a:rPr lang="ar" sz="2200" dirty="0"/>
              <a:t>أو </a:t>
            </a:r>
            <a:r>
              <a:rPr lang="ar" sz="2200" b="1" dirty="0"/>
              <a:t>قياس الكربون طوال الحياة </a:t>
            </a:r>
            <a:r>
              <a:rPr lang="ar" sz="2200" dirty="0"/>
              <a:t>.</a:t>
            </a:r>
          </a:p>
          <a:p>
            <a:pPr marL="0" indent="0" algn="r" rtl="1">
              <a:buNone/>
            </a:pPr>
            <a:endParaRPr lang="en-US" sz="2200" u="sng" dirty="0">
              <a:solidFill>
                <a:srgbClr val="1A965E"/>
              </a:solidFill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470" y="1921258"/>
            <a:ext cx="2942954" cy="2207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A659EF6-8AA2-4C00-8F16-12C05BB4F0C4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310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706624" y="795087"/>
            <a:ext cx="430377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عوامل الانبعاث</a:t>
            </a:r>
            <a:endParaRPr lang="it-IT" u="sng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1" y="1535425"/>
            <a:ext cx="6069514" cy="32589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ar" sz="2200" dirty="0"/>
              <a:t>معاملات الانبعاث هي معاملات </a:t>
            </a:r>
            <a:r>
              <a:rPr lang="ar" sz="2200" b="1" dirty="0"/>
              <a:t>تحدد كمية الانبعاثات لكل وحدة من استخدام الطاقة </a:t>
            </a:r>
            <a:r>
              <a:rPr lang="ar" sz="2200" dirty="0"/>
              <a:t>.</a:t>
            </a:r>
          </a:p>
          <a:p>
            <a:pPr algn="r" rt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ar" sz="2200" dirty="0"/>
              <a:t>ثاني</a:t>
            </a:r>
            <a:r>
              <a:rPr lang="ar" sz="2200" baseline="-25000" dirty="0"/>
              <a:t> </a:t>
            </a:r>
            <a:r>
              <a:rPr lang="ar" sz="2200" dirty="0"/>
              <a:t>أكسيد الكربون يتم حساب الانبعاثات </a:t>
            </a:r>
            <a:r>
              <a:rPr lang="ar" sz="2200" b="1" dirty="0"/>
              <a:t>لكل ناقل طاقة </a:t>
            </a:r>
            <a:r>
              <a:rPr lang="ar" sz="2200" dirty="0"/>
              <a:t>بضرب استهلاك الطاقة النهائي بالانبعاثات المقابلة .</a:t>
            </a:r>
          </a:p>
          <a:p>
            <a:pPr algn="r" rt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ar" sz="2200" dirty="0"/>
              <a:t>وحدة الإبلاغ عن الانبعاثات هي </a:t>
            </a:r>
            <a:r>
              <a:rPr lang="ar" sz="2200" b="1" dirty="0"/>
              <a:t>كيلوغرام من </a:t>
            </a:r>
            <a:r>
              <a:rPr lang="ar" sz="2200" dirty="0"/>
              <a:t>ثاني أكسيد الكربون يتضمن</a:t>
            </a:r>
            <a:r>
              <a:rPr lang="ar-JO" sz="2200" dirty="0"/>
              <a:t> انبعاثات</a:t>
            </a:r>
            <a:r>
              <a:rPr lang="ar" sz="2200" dirty="0"/>
              <a:t> </a:t>
            </a:r>
            <a:r>
              <a:rPr lang="ar" sz="2200" b="1" dirty="0"/>
              <a:t>ثاني </a:t>
            </a:r>
            <a:r>
              <a:rPr lang="ar" sz="2200" dirty="0"/>
              <a:t>أكسيد الكربون</a:t>
            </a:r>
            <a:r>
              <a:rPr lang="ar" sz="2200" b="1" dirty="0"/>
              <a:t> و</a:t>
            </a:r>
            <a:r>
              <a:rPr lang="ar-JO" sz="2200" b="1" dirty="0"/>
              <a:t>ال</a:t>
            </a:r>
            <a:r>
              <a:rPr lang="ar" sz="2200" b="1" dirty="0"/>
              <a:t>غازات </a:t>
            </a:r>
            <a:r>
              <a:rPr lang="ar" sz="2200" dirty="0"/>
              <a:t>الدفيئة الأخرى ( مثل </a:t>
            </a:r>
            <a:r>
              <a:rPr lang="ar" sz="2200" b="1" dirty="0"/>
              <a:t>الميثان </a:t>
            </a:r>
            <a:r>
              <a:rPr lang="ar" sz="2200" b="1" baseline="-25000" dirty="0"/>
              <a:t>4</a:t>
            </a:r>
            <a:r>
              <a:rPr lang="ar" sz="2200" b="1" dirty="0"/>
              <a:t> </a:t>
            </a:r>
            <a:r>
              <a:rPr lang="ar" sz="2200" dirty="0"/>
              <a:t>و </a:t>
            </a:r>
            <a:r>
              <a:rPr lang="ar" sz="2200" b="1" dirty="0"/>
              <a:t>N </a:t>
            </a:r>
            <a:r>
              <a:rPr lang="ar" sz="2200" b="1" baseline="-25000" dirty="0"/>
              <a:t>2 </a:t>
            </a:r>
            <a:r>
              <a:rPr lang="ar" sz="2200" b="1" dirty="0"/>
              <a:t>O </a:t>
            </a:r>
            <a:r>
              <a:rPr lang="ar" sz="2200" dirty="0"/>
              <a:t>).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862" y="2119634"/>
            <a:ext cx="2535962" cy="209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561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6098"/>
            <a:ext cx="2133600" cy="271902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005239" y="754471"/>
            <a:ext cx="537667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عوامل الانبعاث القياسية (IPCC)</a:t>
            </a:r>
            <a:endParaRPr lang="it-IT" u="sng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1" y="1535425"/>
            <a:ext cx="5016685" cy="32589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/>
              <a:t>معاملات الانبعاث القياسية </a:t>
            </a:r>
            <a:r>
              <a:rPr lang="ar" sz="2200" dirty="0"/>
              <a:t>التي تتبع مبادئ الهيئة الحكومية الدولية المعنية بتغير المناخ ، تغطي جميع </a:t>
            </a:r>
            <a:r>
              <a:rPr lang="ar" sz="2200" b="1" dirty="0"/>
              <a:t>انبعاثات </a:t>
            </a:r>
            <a:r>
              <a:rPr lang="ar" sz="2200" b="1" baseline="-25000" dirty="0"/>
              <a:t>ثاني </a:t>
            </a:r>
            <a:r>
              <a:rPr lang="ar" sz="2200" b="1" dirty="0"/>
              <a:t>أكسيد الكربون </a:t>
            </a:r>
            <a:r>
              <a:rPr lang="ar" sz="2200" dirty="0"/>
              <a:t>التي تحدث بسبب استهلاك الطاقة من قبل المباني داخل أراضي السلطة المحلية .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/>
              <a:t>الاحتراق المباشر للوقود في المباني (مثل تدفئة الأماكن)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/>
              <a:t>غير المباشر عن طريق احتراق الوقود المرتبط بتوليد الكهرباء أو استخدام حرارة المنطقة / البرودة داخل المنطقة</a:t>
            </a:r>
          </a:p>
          <a:p>
            <a:pPr marL="0" indent="0" algn="r" rtl="1">
              <a:buNone/>
            </a:pPr>
            <a:endParaRPr lang="en-US" sz="2200" dirty="0"/>
          </a:p>
          <a:p>
            <a:pPr marL="0" indent="0" algn="r" rtl="1">
              <a:buNone/>
            </a:pPr>
            <a:endParaRPr lang="en-US" sz="2200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511375" y="5198483"/>
            <a:ext cx="5474897" cy="742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dirty="0"/>
              <a:t>معاملات الانبعاث القياسية على محتوى الكربون لكل وقود</a:t>
            </a:r>
            <a:endParaRPr lang="en-US" sz="2200" dirty="0"/>
          </a:p>
          <a:p>
            <a:pPr marL="0" indent="0" algn="r" rtl="1">
              <a:buNone/>
            </a:pPr>
            <a:endParaRPr lang="en-US" sz="2200" dirty="0"/>
          </a:p>
          <a:p>
            <a:pPr marL="0" indent="0" algn="r" rtl="1">
              <a:buNone/>
            </a:pPr>
            <a:endParaRPr lang="en-US" sz="2200" dirty="0"/>
          </a:p>
        </p:txBody>
      </p:sp>
      <p:sp>
        <p:nvSpPr>
          <p:cNvPr id="26" name="Rectangle 25"/>
          <p:cNvSpPr/>
          <p:nvPr/>
        </p:nvSpPr>
        <p:spPr>
          <a:xfrm>
            <a:off x="5472997" y="4501940"/>
            <a:ext cx="3586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dirty="0"/>
              <a:t>يمكن استخدام معاملات الانبعاث الوطنية / المحلية الرسمية ، إذا كان ذلك مناسبًا</a:t>
            </a:r>
            <a:endParaRPr lang="en-US" dirty="0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485" y="447582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E1CA93-FF2C-4F7F-84E7-92A45E82D30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1" t="18726" r="26994" b="60308"/>
          <a:stretch/>
        </p:blipFill>
        <p:spPr>
          <a:xfrm>
            <a:off x="5399436" y="1535425"/>
            <a:ext cx="3501413" cy="177986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BDE95F9-4D1F-4BC4-A542-7BAA2A70EE83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11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8995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409651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عوامل انبعاث LCA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2" y="1535425"/>
            <a:ext cx="4767760" cy="32589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dirty="0"/>
              <a:t>تأخذ </a:t>
            </a:r>
            <a:r>
              <a:rPr lang="ar" sz="2200" b="1" dirty="0"/>
              <a:t>معاملات انبعاث دورة دورة الحياة </a:t>
            </a:r>
            <a:r>
              <a:rPr lang="ar" sz="2200" dirty="0"/>
              <a:t>في الاعتبار </a:t>
            </a:r>
            <a:r>
              <a:rPr lang="ar" sz="2200" dirty="0">
                <a:solidFill>
                  <a:prstClr val="black"/>
                </a:solidFill>
              </a:rPr>
              <a:t>انبعاثات غازات الدفيئة من </a:t>
            </a:r>
            <a:r>
              <a:rPr lang="ar" sz="2200" b="1" baseline="-25000" dirty="0">
                <a:solidFill>
                  <a:prstClr val="black"/>
                </a:solidFill>
              </a:rPr>
              <a:t>ثاني </a:t>
            </a:r>
            <a:r>
              <a:rPr lang="ar" sz="2200" b="1" dirty="0">
                <a:solidFill>
                  <a:prstClr val="black"/>
                </a:solidFill>
              </a:rPr>
              <a:t>أكسيد الكربون </a:t>
            </a:r>
            <a:r>
              <a:rPr lang="ar" sz="2200" dirty="0">
                <a:solidFill>
                  <a:prstClr val="black"/>
                </a:solidFill>
              </a:rPr>
              <a:t>والغازات الأخرى ( </a:t>
            </a:r>
            <a:r>
              <a:rPr lang="ar" sz="2200" b="1" dirty="0">
                <a:solidFill>
                  <a:prstClr val="black"/>
                </a:solidFill>
              </a:rPr>
              <a:t>CH </a:t>
            </a:r>
            <a:r>
              <a:rPr lang="ar" sz="2200" b="1" baseline="-25000" dirty="0">
                <a:solidFill>
                  <a:prstClr val="black"/>
                </a:solidFill>
              </a:rPr>
              <a:t>4</a:t>
            </a:r>
            <a:r>
              <a:rPr lang="ar" sz="2200" b="1" dirty="0">
                <a:solidFill>
                  <a:prstClr val="black"/>
                </a:solidFill>
              </a:rPr>
              <a:t> </a:t>
            </a:r>
            <a:r>
              <a:rPr lang="ar" sz="2200" dirty="0">
                <a:solidFill>
                  <a:prstClr val="black"/>
                </a:solidFill>
              </a:rPr>
              <a:t>و </a:t>
            </a:r>
            <a:r>
              <a:rPr lang="ar" sz="2200" b="1" dirty="0">
                <a:solidFill>
                  <a:prstClr val="black"/>
                </a:solidFill>
              </a:rPr>
              <a:t>N </a:t>
            </a:r>
            <a:r>
              <a:rPr lang="ar" sz="2200" b="1" baseline="-25000" dirty="0">
                <a:solidFill>
                  <a:prstClr val="black"/>
                </a:solidFill>
              </a:rPr>
              <a:t>2 </a:t>
            </a:r>
            <a:r>
              <a:rPr lang="ar" sz="2200" b="1" dirty="0">
                <a:solidFill>
                  <a:prstClr val="black"/>
                </a:solidFill>
              </a:rPr>
              <a:t>O </a:t>
            </a:r>
            <a:r>
              <a:rPr lang="ar" sz="2200" dirty="0">
                <a:solidFill>
                  <a:prstClr val="black"/>
                </a:solidFill>
              </a:rPr>
              <a:t>) ودورة </a:t>
            </a:r>
            <a:r>
              <a:rPr lang="ar" sz="2200" dirty="0"/>
              <a:t>الحياة </a:t>
            </a:r>
            <a:r>
              <a:rPr lang="ar" sz="2200" b="1" dirty="0"/>
              <a:t>الكلية لناقل الطاقة </a:t>
            </a:r>
            <a:r>
              <a:rPr lang="ar" sz="2200" dirty="0"/>
              <a:t>، أي تشمل الانبعاثات التي تحدث خارج الموقع حيث يتم استخدام الوقود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200" dirty="0"/>
              <a:t>انبعاثات الاحتراق النهائي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200" dirty="0"/>
              <a:t>انبعاثات المنبع من سلسلة التوريد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512627" y="4573476"/>
            <a:ext cx="3586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dirty="0"/>
              <a:t>يمكن استخدام معاملات الانبعاث الوطنية / المحلية الرسمية ، إذا كان ذلك مناسبًا</a:t>
            </a:r>
            <a:endParaRPr lang="en-US" dirty="0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115" y="466910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5259836" y="1791730"/>
            <a:ext cx="3875369" cy="2039057"/>
            <a:chOff x="5259836" y="1791730"/>
            <a:chExt cx="3875369" cy="2039057"/>
          </a:xfrm>
        </p:grpSpPr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9836" y="1791730"/>
              <a:ext cx="3875369" cy="2039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293456" y="3207849"/>
              <a:ext cx="38391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" sz="800" dirty="0"/>
                <a:t>المصدر : ميثاق رؤساء البلديات - ملحق تقني لنموذج SEAP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B5EE9DD-5900-4EE0-8F8B-10D637192537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53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450848" y="866705"/>
            <a:ext cx="4681728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عوامل انبعاث الكهرباء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1" y="1535424"/>
            <a:ext cx="4877489" cy="40728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/>
              <a:t>معاملات الانبعاث لتوليد الكهرباء </a:t>
            </a:r>
            <a:r>
              <a:rPr lang="ar" sz="2200" dirty="0"/>
              <a:t>على مزيج الطاقة لتوليد الطاقة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/>
              <a:t>الكهرباء المستهلكة في بلدية معينة من محطات مختلفة إما داخل البلدية أو خارجها</a:t>
            </a:r>
            <a:endParaRPr lang="en-US" sz="2000" dirty="0"/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/>
              <a:t>التدفقات المادية للكهرباء الحدود وتتنوع اعتمادًا على استخدام مصادر الطاقة المتجددة وحالة سوق الطاقة والواردات / الصادرات </a:t>
            </a:r>
            <a:r>
              <a:rPr lang="ar" sz="2000" dirty="0" err="1"/>
              <a:t>وما إلى ذلك</a:t>
            </a:r>
            <a:endParaRPr lang="en-US" sz="2000" dirty="0"/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/>
              <a:t>استخدم معامل انبعاث وطني يعكس متوسط ثاني أكسيد الكربون مكافئ. الانبعاثات المتعلقة بإنتاج الكهرباء الوطنية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681472" y="1840907"/>
            <a:ext cx="3219377" cy="2887202"/>
            <a:chOff x="9316322" y="2666962"/>
            <a:chExt cx="3238131" cy="2887202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6322" y="2666962"/>
              <a:ext cx="3204370" cy="249789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9316322" y="5184832"/>
              <a:ext cx="32381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rtl="1"/>
              <a:r>
                <a:rPr lang="ar" dirty="0"/>
                <a:t>المصدر: www.electricitymap.org</a:t>
              </a:r>
              <a:endParaRPr lang="en-US" dirty="0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5CB94793-7F03-44F3-B4A5-AF40DDB19D4E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92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00825"/>
            <a:ext cx="2133600" cy="257175"/>
          </a:xfrm>
        </p:spPr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438656" y="834925"/>
            <a:ext cx="430377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عوامل انبعاث الكهرباء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1" y="1535425"/>
            <a:ext cx="5206673" cy="2822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/>
              <a:t>معاملات الانبعاث لتوليد الكهرباء </a:t>
            </a:r>
            <a:r>
              <a:rPr lang="ar" sz="2200" dirty="0"/>
              <a:t>على مزيج الطاقة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/>
              <a:t>تتقلب معاملات الانبعاث الوطنية من سنة إلى أخرى بسبب مزيج الطاقة المستخدم في توليد الكهرباء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/>
              <a:t>استخدم معامل انبعاث وطني يعكس متوسط ثاني أكسيد الكربون مكافئ. الانبعاثات المتعلقة بإنتاج الكهرباء الوطنية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07008" y="3587558"/>
            <a:ext cx="22616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sz="2200" b="1" dirty="0">
                <a:solidFill>
                  <a:srgbClr val="00B050"/>
                </a:solidFill>
              </a:rPr>
              <a:t>الكهرباء الخضراء</a:t>
            </a:r>
            <a:endParaRPr lang="en-US" sz="2200" b="1" dirty="0">
              <a:solidFill>
                <a:srgbClr val="00B05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606673-CD30-45EC-9361-60B03F984B40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DAEA9F-55EA-4A4C-8B53-8A1EA9F4A3B2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8" t="31206" r="23709" b="34614"/>
          <a:stretch/>
        </p:blipFill>
        <p:spPr bwMode="auto">
          <a:xfrm>
            <a:off x="5742432" y="1535424"/>
            <a:ext cx="3158417" cy="3670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A1657A1-CC6B-43DD-BDE9-DEBE2011FFAA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4" t="13573" r="49481" b="75926"/>
          <a:stretch/>
        </p:blipFill>
        <p:spPr bwMode="auto">
          <a:xfrm>
            <a:off x="1683258" y="3973725"/>
            <a:ext cx="3766565" cy="13488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6586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957965" y="881904"/>
            <a:ext cx="5221438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الحرارة / عوامل الانبعاث البارد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65302"/>
            <a:ext cx="8855823" cy="2336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dirty="0"/>
              <a:t>يتم حساب </a:t>
            </a:r>
            <a:r>
              <a:rPr lang="ar" sz="2200" b="1" dirty="0"/>
              <a:t>معاملات الانبعاث للحرارة أو البرودة </a:t>
            </a:r>
            <a:r>
              <a:rPr lang="ar" sz="2200" dirty="0"/>
              <a:t>التي يتم بيعها / توزيعها كسلعة للمستخدمين النهائيين داخل السلطة المحلية على النحو التالي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/>
              <a:t>إذا تم تصدير جزء من حرارة / برودة المنطقة التي يتم إنتاجها في السلطة المحلية ، فسيتم خصم الحصة المقابلة من انبعاثات </a:t>
            </a:r>
            <a:r>
              <a:rPr lang="ar" sz="1800" baseline="-25000" dirty="0"/>
              <a:t>ثاني أكسيد </a:t>
            </a:r>
            <a:r>
              <a:rPr lang="ar" sz="1800" dirty="0"/>
              <a:t>الكربون في الحساب</a:t>
            </a:r>
            <a:endParaRPr lang="en-US" sz="1800" dirty="0"/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/>
              <a:t>إذا تم استيراد حرارة / برودة المنطقة من مصنع يقع خارج السلطة المحلية ، فسيتم احتساب حصة انبعاثات </a:t>
            </a:r>
            <a:r>
              <a:rPr lang="ar" sz="1800" baseline="-25000" dirty="0"/>
              <a:t>ثاني أكسيد الكربون </a:t>
            </a:r>
            <a:r>
              <a:rPr lang="ar" sz="1800" dirty="0"/>
              <a:t>من هذا المصنع الذي يتوافق مع الاستهلاك في أراضي السلطة المحلية في الحساب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u="sng" dirty="0"/>
              <a:t>مثال</a:t>
            </a:r>
            <a:r>
              <a:rPr lang="ar" sz="1800" dirty="0"/>
              <a:t> للحرارة مشابه للبرد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1648" y="3701433"/>
            <a:ext cx="5221438" cy="49970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F9B5894-3A29-4117-806A-947E196F446B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A77011C5-7F50-4CE8-9C52-7241DE9DD531}"/>
              </a:ext>
            </a:extLst>
          </p:cNvPr>
          <p:cNvSpPr txBox="1">
            <a:spLocks/>
          </p:cNvSpPr>
          <p:nvPr/>
        </p:nvSpPr>
        <p:spPr>
          <a:xfrm>
            <a:off x="140772" y="3020329"/>
            <a:ext cx="8855823" cy="2336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endParaRPr lang="en-US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B95697-33E8-432A-8A47-194FCE80CF99}"/>
              </a:ext>
            </a:extLst>
          </p:cNvPr>
          <p:cNvSpPr/>
          <p:nvPr/>
        </p:nvSpPr>
        <p:spPr>
          <a:xfrm>
            <a:off x="1915948" y="4063833"/>
            <a:ext cx="6687954" cy="178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ar-JO" sz="1200" dirty="0">
                <a:latin typeface="Calibri" panose="020F0502020204030204" pitchFamily="34" charset="0"/>
                <a:ea typeface="Calibri" panose="020F0502020204030204" pitchFamily="34" charset="0"/>
              </a:rPr>
              <a:t>حيث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EFH</a:t>
            </a:r>
            <a:r>
              <a:rPr lang="ar-JO" sz="1200" dirty="0">
                <a:latin typeface="Calibri" panose="020F0502020204030204" pitchFamily="34" charset="0"/>
                <a:ea typeface="Calibri" panose="020F0502020204030204" pitchFamily="34" charset="0"/>
              </a:rPr>
              <a:t> = معام انبعاث الحرارة ( طن / ميغا واط)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CO2LPH</a:t>
            </a:r>
            <a:r>
              <a:rPr lang="ar-JO" sz="1200" dirty="0">
                <a:latin typeface="Calibri" panose="020F0502020204030204" pitchFamily="34" charset="0"/>
                <a:ea typeface="Calibri" panose="020F0502020204030204" pitchFamily="34" charset="0"/>
              </a:rPr>
              <a:t> = </a:t>
            </a:r>
            <a:r>
              <a:rPr lang="ar-SA" sz="1200" dirty="0">
                <a:latin typeface="Calibri" panose="020F0502020204030204" pitchFamily="34" charset="0"/>
                <a:ea typeface="Calibri" panose="020F0502020204030204" pitchFamily="34" charset="0"/>
              </a:rPr>
              <a:t>انبعاثات ثاني أكسيد الكربون الناتجة عن الإنتاج المحلي للحرارة (وفقا للجدول د )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CO2IH</a:t>
            </a:r>
            <a:r>
              <a:rPr lang="ar-JO" sz="1200" dirty="0">
                <a:latin typeface="Calibri" panose="020F0502020204030204" pitchFamily="34" charset="0"/>
                <a:ea typeface="Calibri" panose="020F0502020204030204" pitchFamily="34" charset="0"/>
              </a:rPr>
              <a:t> =  </a:t>
            </a:r>
            <a:r>
              <a:rPr lang="ar-SA" sz="1200" dirty="0">
                <a:latin typeface="Calibri" panose="020F0502020204030204" pitchFamily="34" charset="0"/>
                <a:ea typeface="Calibri" panose="020F0502020204030204" pitchFamily="34" charset="0"/>
              </a:rPr>
              <a:t>انبعاثات ثاني أكسيد الكربون المرتبطة بأي حرارة مستوردة من خارج أراضي الإقليم المحلي ( ت)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CO2EH</a:t>
            </a:r>
            <a:r>
              <a:rPr lang="ar-JO" sz="1200" dirty="0">
                <a:latin typeface="Calibri" panose="020F0502020204030204" pitchFamily="34" charset="0"/>
                <a:ea typeface="Calibri" panose="020F0502020204030204" pitchFamily="34" charset="0"/>
              </a:rPr>
              <a:t> = </a:t>
            </a:r>
            <a:r>
              <a:rPr lang="ar-SA" sz="1200" dirty="0">
                <a:latin typeface="Calibri" panose="020F0502020204030204" pitchFamily="34" charset="0"/>
                <a:ea typeface="Calibri" panose="020F0502020204030204" pitchFamily="34" charset="0"/>
              </a:rPr>
              <a:t>انبعاثات ثاني أكسيد الكربون المرتبطة بأي حرارة يتم تصديرها خارج أراضي الاقليم المحلي (ت)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LHC</a:t>
            </a:r>
            <a:r>
              <a:rPr lang="ar-JO" sz="1200" dirty="0">
                <a:latin typeface="Calibri" panose="020F0502020204030204" pitchFamily="34" charset="0"/>
                <a:ea typeface="Calibri" panose="020F0502020204030204" pitchFamily="34" charset="0"/>
              </a:rPr>
              <a:t> = استهلاك الحرارة و التبريد المحلي ( وفقاً للجدول أ من النموذج ) ميغا واط للحرارة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66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20800"/>
            <a:ext cx="8900850" cy="474004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حساب </a:t>
            </a:r>
            <a:r>
              <a:rPr lang="ar" sz="22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المباني الجديدة (التصميم)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هي كما يلي:</a:t>
            </a:r>
            <a:r>
              <a:rPr lang="ar" sz="2200" dirty="0"/>
              <a:t> </a:t>
            </a:r>
            <a:endParaRPr lang="it-IT" sz="2200" dirty="0"/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/>
            </a:pPr>
            <a:r>
              <a:rPr lang="ar" sz="2200" dirty="0">
                <a:solidFill>
                  <a:prstClr val="black"/>
                </a:solidFill>
              </a:rPr>
              <a:t>احسب مساحة الطابق </a:t>
            </a:r>
            <a:r>
              <a:rPr lang="ar" sz="2200" b="1" dirty="0">
                <a:solidFill>
                  <a:prstClr val="black"/>
                </a:solidFill>
              </a:rPr>
              <a:t>الداخلي </a:t>
            </a:r>
            <a:r>
              <a:rPr lang="ar" sz="2200" dirty="0">
                <a:solidFill>
                  <a:prstClr val="black"/>
                </a:solidFill>
              </a:rPr>
              <a:t>للمبنى </a:t>
            </a:r>
            <a:r>
              <a:rPr lang="ar" sz="2200" baseline="30000" dirty="0">
                <a:solidFill>
                  <a:prstClr val="black"/>
                </a:solidFill>
              </a:rPr>
              <a:t>، </a:t>
            </a:r>
            <a:r>
              <a:rPr lang="ar" sz="2200" dirty="0">
                <a:solidFill>
                  <a:prstClr val="black"/>
                </a:solidFill>
              </a:rPr>
              <a:t>[م 2 ]</a:t>
            </a:r>
            <a:endParaRPr lang="en-US" sz="2200" dirty="0">
              <a:solidFill>
                <a:prstClr val="black"/>
              </a:solidFill>
            </a:endParaRPr>
          </a:p>
          <a:p>
            <a:pPr marL="457200" lvl="0" indent="-457200" algn="r" rtl="1">
              <a:spcBef>
                <a:spcPts val="0"/>
              </a:spcBef>
              <a:buFont typeface="+mj-lt"/>
              <a:buAutoNum type="arabicPeriod"/>
            </a:pPr>
            <a:r>
              <a:rPr lang="ar" sz="2200" dirty="0"/>
              <a:t>احسب الكمية السنوية لكل </a:t>
            </a:r>
            <a:r>
              <a:rPr lang="ar" sz="2200" b="1" dirty="0"/>
              <a:t>وقود </a:t>
            </a:r>
            <a:r>
              <a:rPr lang="ar" sz="2200" dirty="0"/>
              <a:t>(على سبيل المثال ، لترات من النفط ، أمتار مكعبة من الغاز الطبيعي ) </a:t>
            </a:r>
            <a:r>
              <a:rPr lang="ar" sz="2200" b="1" dirty="0"/>
              <a:t>يتم تسليمها</a:t>
            </a:r>
            <a:r>
              <a:rPr lang="ar" sz="2200" dirty="0"/>
              <a:t> للمبنى لخدماتها </a:t>
            </a:r>
            <a:r>
              <a:rPr lang="ar" sz="2200" b="1" dirty="0"/>
              <a:t>الفنية _</a:t>
            </a:r>
            <a:r>
              <a:rPr lang="ar" sz="2200" dirty="0"/>
              <a:t> أو تستخدم بواسطة CHP ، إن أمكن ، على مدار </a:t>
            </a:r>
            <a:r>
              <a:rPr lang="ar" sz="2200" b="1" dirty="0"/>
              <a:t>عام نموذجي </a:t>
            </a:r>
            <a:r>
              <a:rPr lang="ar" sz="2200" dirty="0"/>
              <a:t>، وفقًا لمعايير CEN التي تدعم EPBD. </a:t>
            </a:r>
            <a:r>
              <a:rPr lang="ar" sz="2200" i="1" dirty="0"/>
              <a:t>انظر أيضا </a:t>
            </a:r>
            <a:r>
              <a:rPr lang="ar" sz="2200" b="1" i="1" dirty="0"/>
              <a:t>ب 1.2</a:t>
            </a:r>
          </a:p>
          <a:p>
            <a:pPr marL="795338" lvl="0" indent="-333375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ar" sz="2200" dirty="0"/>
              <a:t>يمكن استخدام الوقود للاحتراق (على سبيل المثال ، استخدام الزيت أو الغاز الطبيعي لتدفئة المكان) أو CHP لتوليد حرارة مفيدة (والكهرباء ، انظر التالي)</a:t>
            </a:r>
          </a:p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2"/>
            </a:pPr>
            <a:r>
              <a:rPr lang="ar" sz="2200" dirty="0"/>
              <a:t>استخدم LCA CO </a:t>
            </a:r>
            <a:r>
              <a:rPr lang="ar" sz="2200" baseline="-25000" dirty="0"/>
              <a:t>2</a:t>
            </a:r>
            <a:r>
              <a:rPr lang="ar" sz="2200" dirty="0"/>
              <a:t> مكافئ. معاملات الانبعاث لكل وقود لتحويل وحدات الطاقة إلى مكافئ </a:t>
            </a:r>
            <a:r>
              <a:rPr lang="ar" sz="2200" b="1" baseline="-25000" dirty="0"/>
              <a:t>ثاني أكسيد </a:t>
            </a:r>
            <a:r>
              <a:rPr lang="ar" sz="2200" b="1" dirty="0"/>
              <a:t>الكربون . الكتلة </a:t>
            </a:r>
            <a:r>
              <a:rPr lang="ar" sz="2200" dirty="0">
                <a:solidFill>
                  <a:prstClr val="black"/>
                </a:solidFill>
              </a:rPr>
              <a:t>، [كغم من مكافئ </a:t>
            </a:r>
            <a:r>
              <a:rPr lang="ar" sz="2200" baseline="-25000" dirty="0">
                <a:solidFill>
                  <a:prstClr val="black"/>
                </a:solidFill>
              </a:rPr>
              <a:t>ثاني </a:t>
            </a:r>
            <a:r>
              <a:rPr lang="ar" sz="2200" dirty="0">
                <a:solidFill>
                  <a:prstClr val="black"/>
                </a:solidFill>
              </a:rPr>
              <a:t>أكسيد الكربون ]</a:t>
            </a:r>
            <a:endParaRPr lang="en-US" sz="2200" dirty="0"/>
          </a:p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2"/>
            </a:pPr>
            <a:r>
              <a:rPr lang="ar" sz="2200" b="1" dirty="0">
                <a:solidFill>
                  <a:prstClr val="black"/>
                </a:solidFill>
              </a:rPr>
              <a:t>الكثافة </a:t>
            </a:r>
            <a:r>
              <a:rPr lang="ar" sz="2200" dirty="0">
                <a:solidFill>
                  <a:prstClr val="black"/>
                </a:solidFill>
              </a:rPr>
              <a:t>الإجمالية لغازات الدفيئة لجميع أنواع الوقود ، [كغم من مكافئ ثاني أكسيد الكربون </a:t>
            </a:r>
            <a:r>
              <a:rPr lang="ar" sz="2200" baseline="-25000" dirty="0">
                <a:solidFill>
                  <a:prstClr val="black"/>
                </a:solidFill>
              </a:rPr>
              <a:t>/ </a:t>
            </a:r>
            <a:r>
              <a:rPr lang="ar" sz="2200" dirty="0">
                <a:solidFill>
                  <a:prstClr val="black"/>
                </a:solidFill>
              </a:rPr>
              <a:t>م </a:t>
            </a:r>
            <a:r>
              <a:rPr lang="ar" sz="2200" baseline="30000" dirty="0">
                <a:solidFill>
                  <a:prstClr val="black"/>
                </a:solidFill>
              </a:rPr>
              <a:t>2 </a:t>
            </a:r>
            <a:r>
              <a:rPr lang="ar" sz="2200" dirty="0">
                <a:solidFill>
                  <a:prstClr val="black"/>
                </a:solidFill>
              </a:rPr>
              <a:t>/ </a:t>
            </a:r>
            <a:r>
              <a:rPr lang="ar" sz="2200" dirty="0" err="1">
                <a:solidFill>
                  <a:prstClr val="black"/>
                </a:solidFill>
              </a:rPr>
              <a:t>سنة </a:t>
            </a:r>
            <a:r>
              <a:rPr lang="ar" sz="2200" dirty="0">
                <a:solidFill>
                  <a:prstClr val="black"/>
                </a:solidFill>
              </a:rPr>
              <a:t>]</a:t>
            </a:r>
            <a:endParaRPr lang="en-US" sz="2200" u="sng" dirty="0">
              <a:solidFill>
                <a:prstClr val="black"/>
              </a:solidFill>
            </a:endParaRPr>
          </a:p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2"/>
            </a:pPr>
            <a:endParaRPr lang="en-US" sz="2000" i="1" dirty="0">
              <a:solidFill>
                <a:srgbClr val="00B050"/>
              </a:solidFill>
            </a:endParaRPr>
          </a:p>
          <a:p>
            <a:pPr marL="457200" lvl="0" indent="-457200" algn="r" rtl="1">
              <a:buFont typeface="+mj-lt"/>
              <a:buAutoNum type="arabicPeriod" startAt="2"/>
            </a:pPr>
            <a:endParaRPr lang="en-US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10350"/>
            <a:ext cx="2133600" cy="247650"/>
          </a:xfrm>
        </p:spPr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025744" y="778843"/>
            <a:ext cx="473049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الوقود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6635288" y="5343888"/>
            <a:ext cx="2656332" cy="1336522"/>
            <a:chOff x="6186388" y="5303968"/>
            <a:chExt cx="2656332" cy="1336522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1111" y="5303968"/>
              <a:ext cx="2601609" cy="1336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6186388" y="5448390"/>
              <a:ext cx="1008609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r" rtl="1"/>
              <a:r>
                <a:rPr lang="ar" sz="32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الوقود</a:t>
              </a:r>
              <a:endParaRPr lang="en-US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803952" y="5403918"/>
                <a:ext cx="3536096" cy="4471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" sz="2000" baseline="-25000" dirty="0" err="1"/>
                  <a:t>الوقود </a:t>
                </a:r>
                <a:r>
                  <a:rPr lang="ar" sz="2000" dirty="0"/>
                  <a:t>E 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𝑓𝑢𝑒𝑙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sym typeface="Wingdings"/>
                                  </a:rPr>
                                  <m:t>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𝐿𝐻𝑉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sym typeface="Wingdings"/>
                                  </a:rPr>
                                  <m:t>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𝑒𝑚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952" y="5403918"/>
                <a:ext cx="3536096" cy="447174"/>
              </a:xfrm>
              <a:prstGeom prst="rect">
                <a:avLst/>
              </a:prstGeom>
              <a:blipFill>
                <a:blip r:embed="rId5"/>
                <a:stretch>
                  <a:fillRect l="-1897" t="-104054" b="-156757"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1F9E704E-8960-4A78-B0F4-00D93856C9EC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65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484669"/>
              </p:ext>
            </p:extLst>
          </p:nvPr>
        </p:nvGraphicFramePr>
        <p:xfrm>
          <a:off x="517452" y="1552747"/>
          <a:ext cx="8169348" cy="1341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lvl="0" algn="ctr"/>
                      <a:r>
                        <a:rPr lang="ar-JO" sz="2800" dirty="0"/>
                        <a:t>ج.1 .2</a:t>
                      </a:r>
                      <a:r>
                        <a:rPr lang="ar" sz="2800" dirty="0"/>
                        <a:t> - انبعاثات </a:t>
                      </a:r>
                      <a:r>
                        <a:rPr lang="ar-JO" sz="2800" dirty="0"/>
                        <a:t>ال</a:t>
                      </a:r>
                      <a:r>
                        <a:rPr lang="ar" sz="2800" dirty="0"/>
                        <a:t>غازات الدفيئة أثناء التشغيل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ar" sz="2000" dirty="0"/>
                        <a:t>C</a:t>
                      </a:r>
                      <a:r>
                        <a:rPr lang="ar-JO" sz="2000" dirty="0"/>
                        <a:t>ج.</a:t>
                      </a:r>
                      <a:r>
                        <a:rPr lang="ar" sz="2000" dirty="0"/>
                        <a:t> تحميلات بيئية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ar" sz="2000" dirty="0"/>
                        <a:t>ج</a:t>
                      </a:r>
                      <a:r>
                        <a:rPr lang="ar-JO" sz="2000" dirty="0"/>
                        <a:t>.</a:t>
                      </a:r>
                      <a:r>
                        <a:rPr lang="ar" sz="2000" dirty="0"/>
                        <a:t> 1 انبعاثات غازات الاحتباس الحراري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  <a:noFill/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File:Reduce greenhouse gas emissions.png - Wikimedia Comm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197" y="3125814"/>
            <a:ext cx="2385606" cy="244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68A8C9-3B4B-4739-8BA3-5B7693EDA7FF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232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6"/>
            <a:ext cx="8900850" cy="45528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buFont typeface="+mj-lt"/>
              <a:buAutoNum type="arabicPeriod" startAt="5"/>
            </a:pPr>
            <a:r>
              <a:rPr lang="ar" sz="2200" dirty="0"/>
              <a:t>احسب </a:t>
            </a:r>
            <a:r>
              <a:rPr lang="ar" sz="2200" b="1" dirty="0"/>
              <a:t>الكهرباء </a:t>
            </a:r>
            <a:r>
              <a:rPr lang="ar" sz="2200" dirty="0"/>
              <a:t>السنوية </a:t>
            </a:r>
            <a:r>
              <a:rPr lang="ar" sz="2200" b="1" dirty="0"/>
              <a:t>تم التوصيل</a:t>
            </a:r>
            <a:r>
              <a:rPr lang="ar" sz="2200" dirty="0"/>
              <a:t> للمبنى لتغطية الطلب </a:t>
            </a:r>
            <a:r>
              <a:rPr lang="ar" sz="2200" b="1" dirty="0"/>
              <a:t>على </a:t>
            </a:r>
            <a:r>
              <a:rPr lang="ar" sz="2200" dirty="0"/>
              <a:t>خدماته </a:t>
            </a:r>
            <a:r>
              <a:rPr lang="ar" sz="2200" b="1" dirty="0"/>
              <a:t>الفنية </a:t>
            </a:r>
            <a:r>
              <a:rPr lang="ar" sz="2200" dirty="0"/>
              <a:t>خلال </a:t>
            </a:r>
            <a:r>
              <a:rPr lang="ar" sz="2200" b="1" dirty="0"/>
              <a:t>عام نموذجي </a:t>
            </a:r>
            <a:r>
              <a:rPr lang="ar" sz="2200" dirty="0"/>
              <a:t>. لمزيد من المعلومات ، انظر المؤشر </a:t>
            </a:r>
            <a:r>
              <a:rPr lang="ar" sz="2200" b="1" dirty="0"/>
              <a:t>B.1.3</a:t>
            </a:r>
            <a:endParaRPr lang="en-US" sz="2200" b="1" dirty="0"/>
          </a:p>
          <a:p>
            <a:pPr marL="457200" indent="-457200" algn="r" rtl="1">
              <a:buFont typeface="+mj-lt"/>
              <a:buAutoNum type="arabicPeriod" startAt="5"/>
            </a:pPr>
            <a:r>
              <a:rPr lang="ar" sz="2200" dirty="0"/>
              <a:t>استخدم LCA CO </a:t>
            </a:r>
            <a:r>
              <a:rPr lang="ar" sz="2200" baseline="-25000" dirty="0"/>
              <a:t>2 </a:t>
            </a:r>
            <a:r>
              <a:rPr lang="ar" sz="2200" dirty="0"/>
              <a:t>eq. معاملات الانبعاث للكهرباء لتحويل وحدات الطاقة إلى مكافئ </a:t>
            </a:r>
            <a:r>
              <a:rPr lang="ar" sz="2200" b="1" baseline="-25000" dirty="0"/>
              <a:t>ثاني أكسيد </a:t>
            </a:r>
            <a:r>
              <a:rPr lang="ar" sz="2200" b="1" dirty="0"/>
              <a:t>الكربون . الكتلة </a:t>
            </a:r>
            <a:r>
              <a:rPr lang="ar" sz="2200" dirty="0">
                <a:solidFill>
                  <a:prstClr val="black"/>
                </a:solidFill>
              </a:rPr>
              <a:t>، [كغم من مكافئ </a:t>
            </a:r>
            <a:r>
              <a:rPr lang="ar" sz="2200" baseline="-25000" dirty="0">
                <a:solidFill>
                  <a:prstClr val="black"/>
                </a:solidFill>
              </a:rPr>
              <a:t>ثاني </a:t>
            </a:r>
            <a:r>
              <a:rPr lang="ar" sz="2200" dirty="0">
                <a:solidFill>
                  <a:prstClr val="black"/>
                </a:solidFill>
              </a:rPr>
              <a:t>أكسيد الكربون]</a:t>
            </a:r>
            <a:endParaRPr lang="en-US" sz="2200" b="1" dirty="0"/>
          </a:p>
          <a:p>
            <a:pPr marL="457200" indent="-457200" algn="r" rtl="1">
              <a:buFont typeface="+mj-lt"/>
              <a:buAutoNum type="arabicPeriod" startAt="5"/>
            </a:pPr>
            <a:r>
              <a:rPr lang="ar" sz="2200" dirty="0">
                <a:solidFill>
                  <a:prstClr val="black"/>
                </a:solidFill>
              </a:rPr>
              <a:t>احسب كثافة </a:t>
            </a:r>
            <a:r>
              <a:rPr lang="ar" sz="2200" b="1" dirty="0">
                <a:solidFill>
                  <a:prstClr val="black"/>
                </a:solidFill>
              </a:rPr>
              <a:t>غازات الدفيئة </a:t>
            </a:r>
            <a:r>
              <a:rPr lang="ar" sz="2200" dirty="0">
                <a:solidFill>
                  <a:prstClr val="black"/>
                </a:solidFill>
              </a:rPr>
              <a:t>من الكهرباء ، [kg CO </a:t>
            </a:r>
            <a:r>
              <a:rPr lang="ar" sz="2200" baseline="-25000" dirty="0">
                <a:solidFill>
                  <a:prstClr val="black"/>
                </a:solidFill>
              </a:rPr>
              <a:t>2 </a:t>
            </a:r>
            <a:r>
              <a:rPr lang="ar" sz="2200" dirty="0">
                <a:solidFill>
                  <a:prstClr val="black"/>
                </a:solidFill>
              </a:rPr>
              <a:t>eq. </a:t>
            </a:r>
            <a:r>
              <a:rPr lang="ar" sz="2200" b="1" dirty="0">
                <a:solidFill>
                  <a:prstClr val="black"/>
                </a:solidFill>
              </a:rPr>
              <a:t>/ </a:t>
            </a:r>
            <a:r>
              <a:rPr lang="ar" sz="2200" dirty="0">
                <a:solidFill>
                  <a:prstClr val="black"/>
                </a:solidFill>
              </a:rPr>
              <a:t>m </a:t>
            </a:r>
            <a:r>
              <a:rPr lang="ar" sz="2200" baseline="30000" dirty="0">
                <a:solidFill>
                  <a:prstClr val="black"/>
                </a:solidFill>
              </a:rPr>
              <a:t>2 </a:t>
            </a:r>
            <a:r>
              <a:rPr lang="ar" sz="2200" dirty="0">
                <a:solidFill>
                  <a:prstClr val="black"/>
                </a:solidFill>
              </a:rPr>
              <a:t>/ </a:t>
            </a:r>
            <a:r>
              <a:rPr lang="ar" sz="2200" dirty="0" err="1">
                <a:solidFill>
                  <a:prstClr val="black"/>
                </a:solidFill>
              </a:rPr>
              <a:t>yr </a:t>
            </a:r>
            <a:r>
              <a:rPr lang="ar" sz="2200" dirty="0">
                <a:solidFill>
                  <a:prstClr val="black"/>
                </a:solidFill>
              </a:rPr>
              <a:t>]</a:t>
            </a:r>
            <a:endParaRPr lang="en-US" sz="2200" u="sng" dirty="0"/>
          </a:p>
          <a:p>
            <a:pPr marL="457200" lvl="0" indent="-457200" algn="r" rtl="1">
              <a:buFont typeface="+mj-lt"/>
              <a:buAutoNum type="arabicPeriod" startAt="5"/>
            </a:pPr>
            <a:endParaRPr lang="en-US" sz="2200" u="sng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633737" y="869868"/>
            <a:ext cx="4937760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الكهرباء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grpSp>
        <p:nvGrpSpPr>
          <p:cNvPr id="2" name="Group 1"/>
          <p:cNvGrpSpPr/>
          <p:nvPr/>
        </p:nvGrpSpPr>
        <p:grpSpPr>
          <a:xfrm>
            <a:off x="6446694" y="5118997"/>
            <a:ext cx="2601609" cy="1336522"/>
            <a:chOff x="3637266" y="4874448"/>
            <a:chExt cx="2601609" cy="1336522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7266" y="4874448"/>
              <a:ext cx="2601609" cy="1336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3762069" y="5088942"/>
              <a:ext cx="186301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32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كهرباء</a:t>
              </a:r>
              <a:endParaRPr lang="en-US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7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3629D82-3835-498B-8590-5BF41B86A6CA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98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13415" y="1503244"/>
            <a:ext cx="8390487" cy="45528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r" rtl="1">
              <a:buFont typeface="+mj-lt"/>
              <a:buAutoNum type="arabicPeriod" startAt="8"/>
            </a:pPr>
            <a:r>
              <a:rPr lang="ar" sz="2200" dirty="0"/>
              <a:t>احسب إجمالي </a:t>
            </a:r>
            <a:r>
              <a:rPr lang="ar" sz="2200" b="1" dirty="0"/>
              <a:t>الطاقة </a:t>
            </a:r>
            <a:r>
              <a:rPr lang="ar" sz="2200" dirty="0"/>
              <a:t>السنوية التي يتم تسليمها إلى المبنى من شبكة </a:t>
            </a:r>
            <a:r>
              <a:rPr lang="ar" sz="2200" b="1" dirty="0"/>
              <a:t>تدفئة / تبريد </a:t>
            </a:r>
            <a:r>
              <a:rPr lang="ar-JO" sz="2200" b="1" dirty="0"/>
              <a:t>ال</a:t>
            </a:r>
            <a:r>
              <a:rPr lang="ar" sz="2200" b="1" dirty="0"/>
              <a:t>منطقة </a:t>
            </a:r>
            <a:r>
              <a:rPr lang="ar" sz="2200" dirty="0"/>
              <a:t>لتغطية الطلب على خدماتها </a:t>
            </a:r>
            <a:r>
              <a:rPr lang="ar" sz="2200" b="1" dirty="0"/>
              <a:t>الفنية </a:t>
            </a:r>
            <a:r>
              <a:rPr lang="ar" sz="2200" dirty="0"/>
              <a:t>على مدار </a:t>
            </a:r>
            <a:r>
              <a:rPr lang="ar" sz="2200" b="1" dirty="0"/>
              <a:t>عام عادي </a:t>
            </a:r>
            <a:r>
              <a:rPr lang="ar" sz="2200" dirty="0"/>
              <a:t>، وفقًا لمعايير CEN التي تدعم </a:t>
            </a:r>
            <a:r>
              <a:rPr lang="ar" sz="2200" b="1" dirty="0"/>
              <a:t>EPBD</a:t>
            </a:r>
            <a:r>
              <a:rPr lang="ar" sz="2200" dirty="0"/>
              <a:t> </a:t>
            </a:r>
          </a:p>
          <a:p>
            <a:pPr marL="457200" indent="-457200" algn="r" rtl="1">
              <a:buFont typeface="+mj-lt"/>
              <a:buAutoNum type="arabicPeriod" startAt="8"/>
            </a:pPr>
            <a:r>
              <a:rPr lang="ar" sz="2200" dirty="0"/>
              <a:t>استخدم</a:t>
            </a:r>
            <a:r>
              <a:rPr lang="ar-JO" sz="2200" dirty="0"/>
              <a:t> مكافئ </a:t>
            </a:r>
            <a:r>
              <a:rPr lang="en-US" sz="2200" dirty="0"/>
              <a:t>LCA CO</a:t>
            </a:r>
            <a:r>
              <a:rPr lang="en-US" sz="2200" baseline="-25000" dirty="0"/>
              <a:t>2</a:t>
            </a:r>
            <a:r>
              <a:rPr lang="ar-JO" sz="2200" dirty="0"/>
              <a:t> </a:t>
            </a:r>
            <a:r>
              <a:rPr lang="ar" sz="2200" dirty="0"/>
              <a:t> معاملات الانبعاث</a:t>
            </a:r>
            <a:r>
              <a:rPr lang="ar" sz="2200" b="1" dirty="0"/>
              <a:t> </a:t>
            </a:r>
            <a:r>
              <a:rPr lang="ar" sz="2200" dirty="0"/>
              <a:t>لتدفئة المنطقة أو البرودة لتحويل وحدات الطاقة إلى مكافئ </a:t>
            </a:r>
            <a:r>
              <a:rPr lang="ar" sz="2200" b="1" baseline="-25000" dirty="0"/>
              <a:t>ثاني أكسيد </a:t>
            </a:r>
            <a:r>
              <a:rPr lang="ar" sz="2200" b="1" dirty="0"/>
              <a:t>الكربون . الكتلة </a:t>
            </a:r>
            <a:r>
              <a:rPr lang="ar" sz="2200" dirty="0">
                <a:solidFill>
                  <a:prstClr val="black"/>
                </a:solidFill>
              </a:rPr>
              <a:t>، [كغم من مكافئ ثاني أكسيد الكربون]</a:t>
            </a:r>
            <a:endParaRPr lang="en-US" sz="2200" b="1" dirty="0"/>
          </a:p>
          <a:p>
            <a:pPr marL="457200" indent="-457200" algn="r" rtl="1">
              <a:buFont typeface="+mj-lt"/>
              <a:buAutoNum type="arabicPeriod" startAt="8"/>
            </a:pPr>
            <a:r>
              <a:rPr lang="ar" sz="2200" dirty="0"/>
              <a:t>احسب </a:t>
            </a:r>
            <a:r>
              <a:rPr lang="ar" sz="2200" b="1" dirty="0"/>
              <a:t>كثافة </a:t>
            </a:r>
            <a:r>
              <a:rPr lang="ar-JO" sz="2200" b="1" dirty="0"/>
              <a:t>ال</a:t>
            </a:r>
            <a:r>
              <a:rPr lang="ar" sz="2200" b="1" dirty="0"/>
              <a:t>غازات </a:t>
            </a:r>
            <a:r>
              <a:rPr lang="ar" sz="2200" dirty="0"/>
              <a:t>الدفيئة من حرارة المنطقة أو بردها ، </a:t>
            </a:r>
            <a:r>
              <a:rPr lang="ar" sz="2200" dirty="0">
                <a:solidFill>
                  <a:prstClr val="black"/>
                </a:solidFill>
              </a:rPr>
              <a:t>[كجم من مكافئ ثاني أكسيد الكربون </a:t>
            </a:r>
            <a:r>
              <a:rPr lang="ar" sz="2200" baseline="-25000" dirty="0">
                <a:solidFill>
                  <a:prstClr val="black"/>
                </a:solidFill>
              </a:rPr>
              <a:t>/ </a:t>
            </a:r>
            <a:r>
              <a:rPr lang="ar" sz="2200" dirty="0">
                <a:solidFill>
                  <a:prstClr val="black"/>
                </a:solidFill>
              </a:rPr>
              <a:t>م </a:t>
            </a:r>
            <a:r>
              <a:rPr lang="ar" sz="2200" baseline="30000" dirty="0">
                <a:solidFill>
                  <a:prstClr val="black"/>
                </a:solidFill>
              </a:rPr>
              <a:t>2 </a:t>
            </a:r>
            <a:r>
              <a:rPr lang="ar" sz="2200" dirty="0">
                <a:solidFill>
                  <a:prstClr val="black"/>
                </a:solidFill>
              </a:rPr>
              <a:t>/ سنة ]</a:t>
            </a:r>
            <a:endParaRPr lang="en-US" sz="2200" u="sng" dirty="0"/>
          </a:p>
          <a:p>
            <a:pPr marL="457200" lvl="0" indent="-457200" algn="r" rtl="1">
              <a:buFont typeface="+mj-lt"/>
              <a:buAutoNum type="arabicPeriod" startAt="8"/>
            </a:pPr>
            <a:endParaRPr lang="en-US" sz="2000" u="sng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45890" y="769716"/>
            <a:ext cx="5181600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 (حار / بارد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غازات الدفيئة أثناء التشغيل</a:t>
            </a:r>
            <a:endParaRPr lang="it-IT" sz="2800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6457327" y="5134534"/>
            <a:ext cx="2601609" cy="1336522"/>
            <a:chOff x="2813291" y="4751762"/>
            <a:chExt cx="2601609" cy="1336522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3291" y="4751762"/>
              <a:ext cx="2601609" cy="1336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2901809" y="5014514"/>
              <a:ext cx="192815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32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حار بارد</a:t>
              </a:r>
              <a:endParaRPr lang="en-US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F8A6CBC9-E376-43EC-9B86-6C5189A0FC7A}"/>
              </a:ext>
            </a:extLst>
          </p:cNvPr>
          <p:cNvSpPr/>
          <p:nvPr/>
        </p:nvSpPr>
        <p:spPr>
          <a:xfrm>
            <a:off x="2245890" y="6024341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2C53D6-574A-4C74-BA95-15CC53F093E8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132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682752" y="1547618"/>
            <a:ext cx="7899336" cy="42279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r" rtl="1">
              <a:buFont typeface="+mj-lt"/>
              <a:buAutoNum type="arabicPeriod" startAt="11"/>
            </a:pPr>
            <a:r>
              <a:rPr lang="ar" sz="2200" dirty="0"/>
              <a:t>اجمع كل </a:t>
            </a:r>
            <a:r>
              <a:rPr lang="ar-JO" sz="2200" dirty="0"/>
              <a:t>الكثافة</a:t>
            </a:r>
            <a:r>
              <a:rPr lang="ar" sz="2200" dirty="0"/>
              <a:t> المحسوبة لحساب </a:t>
            </a:r>
            <a:r>
              <a:rPr lang="ar-JO" sz="2200" dirty="0"/>
              <a:t>كثافة</a:t>
            </a:r>
            <a:r>
              <a:rPr lang="ar" sz="2200" dirty="0"/>
              <a:t> </a:t>
            </a:r>
            <a:r>
              <a:rPr lang="ar-JO" sz="2200" dirty="0"/>
              <a:t>ال</a:t>
            </a:r>
            <a:r>
              <a:rPr lang="ar" sz="2200" dirty="0">
                <a:solidFill>
                  <a:prstClr val="black"/>
                </a:solidFill>
              </a:rPr>
              <a:t>غازات </a:t>
            </a:r>
            <a:r>
              <a:rPr lang="ar" sz="2200" b="1" dirty="0">
                <a:solidFill>
                  <a:prstClr val="black"/>
                </a:solidFill>
              </a:rPr>
              <a:t>الدفيئة الإجمالي </a:t>
            </a:r>
            <a:r>
              <a:rPr lang="ar" sz="2200" dirty="0">
                <a:solidFill>
                  <a:prstClr val="black"/>
                </a:solidFill>
              </a:rPr>
              <a:t>، [كغم من مكافئ ثاني أكسيد الكربون </a:t>
            </a:r>
            <a:r>
              <a:rPr lang="ar" sz="2200" baseline="-25000" dirty="0">
                <a:solidFill>
                  <a:prstClr val="black"/>
                </a:solidFill>
              </a:rPr>
              <a:t>/ </a:t>
            </a:r>
            <a:r>
              <a:rPr lang="ar" sz="2200" dirty="0">
                <a:solidFill>
                  <a:prstClr val="black"/>
                </a:solidFill>
              </a:rPr>
              <a:t>م </a:t>
            </a:r>
            <a:r>
              <a:rPr lang="ar" sz="2200" baseline="30000" dirty="0">
                <a:solidFill>
                  <a:prstClr val="black"/>
                </a:solidFill>
              </a:rPr>
              <a:t>2 </a:t>
            </a:r>
            <a:r>
              <a:rPr lang="ar" sz="2200" dirty="0">
                <a:solidFill>
                  <a:prstClr val="black"/>
                </a:solidFill>
              </a:rPr>
              <a:t>/ سنة ]</a:t>
            </a:r>
            <a:endParaRPr lang="en-US" sz="2200" u="sng" dirty="0"/>
          </a:p>
          <a:p>
            <a:pPr marL="457200" lvl="0" indent="-457200">
              <a:buFont typeface="+mj-lt"/>
              <a:buAutoNum type="arabicPeriod" startAt="11"/>
            </a:pPr>
            <a:endParaRPr lang="en-US" sz="2200" u="sng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70649"/>
          </a:xfrm>
        </p:spPr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910903" y="835896"/>
            <a:ext cx="4925568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 (المجموع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266" y="4439017"/>
            <a:ext cx="2601609" cy="1336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358088" y="4579083"/>
            <a:ext cx="1015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المجموع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3230" y="2728752"/>
            <a:ext cx="8128858" cy="1200329"/>
            <a:chOff x="453230" y="3164183"/>
            <a:chExt cx="8128858" cy="1200329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230" y="3352868"/>
              <a:ext cx="1762368" cy="822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7444" y="3352868"/>
              <a:ext cx="2153786" cy="822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3075" y="3352868"/>
              <a:ext cx="2172380" cy="822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2216857" y="3164183"/>
              <a:ext cx="65114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ar" sz="72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+</a:t>
              </a:r>
              <a:endParaRPr lang="en-US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961230" y="3164183"/>
              <a:ext cx="65114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ar" sz="72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+</a:t>
              </a:r>
              <a:endParaRPr lang="en-US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30948" y="3164183"/>
              <a:ext cx="65114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ar" sz="72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=</a:t>
              </a:r>
              <a:endParaRPr lang="en-US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B41851B3-6D7B-4B34-839D-66F8500B53A0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EB36CAD-B1AD-4296-8264-5FC6545B4BAD}"/>
              </a:ext>
            </a:extLst>
          </p:cNvPr>
          <p:cNvSpPr/>
          <p:nvPr/>
        </p:nvSpPr>
        <p:spPr>
          <a:xfrm>
            <a:off x="333072" y="2728752"/>
            <a:ext cx="951837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>
                <a:solidFill>
                  <a:schemeClr val="tx1"/>
                </a:solidFill>
              </a:rPr>
              <a:t>الوقود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110353-EF88-4A62-86F3-60DB587BA2ED}"/>
              </a:ext>
            </a:extLst>
          </p:cNvPr>
          <p:cNvSpPr/>
          <p:nvPr/>
        </p:nvSpPr>
        <p:spPr>
          <a:xfrm>
            <a:off x="2828640" y="2877857"/>
            <a:ext cx="1176836" cy="436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1200" dirty="0">
                <a:solidFill>
                  <a:schemeClr val="tx1"/>
                </a:solidFill>
              </a:rPr>
              <a:t>الكهرباء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56BF36B-901C-4F5A-8E61-06E08C750142}"/>
              </a:ext>
            </a:extLst>
          </p:cNvPr>
          <p:cNvSpPr/>
          <p:nvPr/>
        </p:nvSpPr>
        <p:spPr>
          <a:xfrm>
            <a:off x="5742433" y="2941821"/>
            <a:ext cx="1039460" cy="417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1200" dirty="0">
                <a:solidFill>
                  <a:schemeClr val="tx1"/>
                </a:solidFill>
              </a:rPr>
              <a:t>حار / بارد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38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90030"/>
            <a:ext cx="8900850" cy="451938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للمباني </a:t>
            </a:r>
            <a:r>
              <a:rPr lang="ar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القائمة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هي كما يلي:</a:t>
            </a:r>
            <a:r>
              <a:rPr lang="ar" sz="2000" dirty="0"/>
              <a:t> </a:t>
            </a:r>
            <a:endParaRPr lang="it-IT" sz="20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>
                <a:solidFill>
                  <a:prstClr val="black"/>
                </a:solidFill>
              </a:rPr>
              <a:t>احسب </a:t>
            </a:r>
            <a:r>
              <a:rPr lang="ar" sz="2000" b="1" dirty="0">
                <a:solidFill>
                  <a:prstClr val="black"/>
                </a:solidFill>
              </a:rPr>
              <a:t>مساحة الأرضية الداخلية المفيدة للمباني </a:t>
            </a:r>
            <a:r>
              <a:rPr lang="ar" sz="2000" dirty="0">
                <a:solidFill>
                  <a:prstClr val="black"/>
                </a:solidFill>
              </a:rPr>
              <a:t>(استخدم مخططات الطوابق أو القياس) ، [م </a:t>
            </a:r>
            <a:r>
              <a:rPr lang="ar" sz="2000" baseline="30000" dirty="0">
                <a:solidFill>
                  <a:prstClr val="black"/>
                </a:solidFill>
              </a:rPr>
              <a:t>2 </a:t>
            </a:r>
            <a:r>
              <a:rPr lang="ar" sz="2000" dirty="0">
                <a:solidFill>
                  <a:prstClr val="black"/>
                </a:solidFill>
              </a:rPr>
              <a:t>]</a:t>
            </a:r>
            <a:endParaRPr lang="en-US" sz="2000" dirty="0">
              <a:solidFill>
                <a:prstClr val="black"/>
              </a:solidFill>
            </a:endParaRPr>
          </a:p>
          <a:p>
            <a:pPr marL="457200" lvl="0" indent="-457200" algn="r" rtl="1">
              <a:buFont typeface="+mj-lt"/>
              <a:buAutoNum type="arabicPeriod"/>
            </a:pPr>
            <a:r>
              <a:rPr lang="ar" sz="2000" dirty="0"/>
              <a:t>احسب الكمية السنوية لكل </a:t>
            </a:r>
            <a:r>
              <a:rPr lang="ar" sz="2000" b="1" dirty="0"/>
              <a:t>وقود </a:t>
            </a:r>
            <a:r>
              <a:rPr lang="ar" sz="2000" dirty="0"/>
              <a:t>(على سبيل المثال لترات من النفط ، أمتار مكعبة من الغاز الطبيعي) </a:t>
            </a:r>
            <a:r>
              <a:rPr lang="ar" sz="2000" b="1" dirty="0"/>
              <a:t>يتم تسليمها </a:t>
            </a:r>
            <a:r>
              <a:rPr lang="ar" sz="2000" dirty="0"/>
              <a:t>إلى المبنى لخدماته </a:t>
            </a:r>
            <a:r>
              <a:rPr lang="ar" sz="2000" b="1" dirty="0"/>
              <a:t>الفنية </a:t>
            </a:r>
            <a:r>
              <a:rPr lang="ar" sz="2000" dirty="0"/>
              <a:t>، باستخدام </a:t>
            </a:r>
            <a:r>
              <a:rPr lang="ar" sz="2000" b="1" dirty="0"/>
              <a:t>متوسط </a:t>
            </a:r>
            <a:r>
              <a:rPr lang="ar" sz="2000" dirty="0"/>
              <a:t>قيمة 3 سنوات ، من </a:t>
            </a:r>
            <a:r>
              <a:rPr lang="ar" sz="2000" b="1" dirty="0"/>
              <a:t>المراقبة أو </a:t>
            </a:r>
            <a:r>
              <a:rPr lang="ar" sz="2000" dirty="0"/>
              <a:t>الفواتير أو المرافق . </a:t>
            </a:r>
            <a:r>
              <a:rPr lang="ar" sz="2000" i="1" dirty="0"/>
              <a:t>انظر أيضا </a:t>
            </a:r>
            <a:r>
              <a:rPr lang="ar" sz="2000" b="1" i="1" dirty="0"/>
              <a:t>ب 1.2</a:t>
            </a:r>
          </a:p>
          <a:p>
            <a:pPr marL="457200" lvl="0" indent="-457200" algn="r" rtl="1">
              <a:buFont typeface="+mj-lt"/>
              <a:buAutoNum type="arabicPeriod"/>
            </a:pPr>
            <a:r>
              <a:rPr lang="ar" sz="2000" dirty="0"/>
              <a:t>قم بتحويل كمية الوقود إلى </a:t>
            </a:r>
            <a:r>
              <a:rPr lang="ar" sz="2000" b="1" dirty="0"/>
              <a:t>طاقة حرارية </a:t>
            </a:r>
            <a:r>
              <a:rPr lang="ar" sz="2000" dirty="0"/>
              <a:t>باستخدام قيم التسخين المنخفضة ، [kWh]</a:t>
            </a:r>
          </a:p>
          <a:p>
            <a:pPr marL="457200" lvl="0" indent="-457200" algn="r" rtl="1">
              <a:buFont typeface="+mj-lt"/>
              <a:buAutoNum type="arabicPeriod"/>
            </a:pPr>
            <a:endParaRPr lang="en-US" sz="2000" dirty="0">
              <a:solidFill>
                <a:srgbClr val="00B0F0"/>
              </a:solidFill>
            </a:endParaRPr>
          </a:p>
          <a:p>
            <a:pPr marL="457200" indent="-457200" algn="r" rtl="1">
              <a:spcBef>
                <a:spcPts val="1800"/>
              </a:spcBef>
              <a:buFont typeface="+mj-lt"/>
              <a:buAutoNum type="arabicPeriod"/>
            </a:pPr>
            <a:r>
              <a:rPr lang="ar" sz="2000" dirty="0"/>
              <a:t>استخدم LCA CO </a:t>
            </a:r>
            <a:r>
              <a:rPr lang="ar" sz="2000" baseline="-25000" dirty="0"/>
              <a:t>2</a:t>
            </a:r>
            <a:r>
              <a:rPr lang="ar" sz="2000" dirty="0"/>
              <a:t> مكافئ. معاملات الانبعاث لكل وقود لتحويل وحدات الطاقة إلى مكافئ </a:t>
            </a:r>
            <a:r>
              <a:rPr lang="ar" sz="2000" b="1" baseline="-25000" dirty="0"/>
              <a:t>ثاني أكسيد </a:t>
            </a:r>
            <a:r>
              <a:rPr lang="ar" sz="2000" b="1" dirty="0"/>
              <a:t>الكربون . الكتلة </a:t>
            </a:r>
            <a:r>
              <a:rPr lang="ar" sz="2000" dirty="0">
                <a:solidFill>
                  <a:prstClr val="black"/>
                </a:solidFill>
              </a:rPr>
              <a:t>، [كغم من مكافئ </a:t>
            </a:r>
            <a:r>
              <a:rPr lang="ar" sz="2000" baseline="-25000" dirty="0">
                <a:solidFill>
                  <a:prstClr val="black"/>
                </a:solidFill>
              </a:rPr>
              <a:t>ثاني </a:t>
            </a:r>
            <a:r>
              <a:rPr lang="ar" sz="2000" dirty="0">
                <a:solidFill>
                  <a:prstClr val="black"/>
                </a:solidFill>
              </a:rPr>
              <a:t>أكسيد الكربون ]</a:t>
            </a:r>
            <a:endParaRPr lang="en-US" sz="2000" b="1" dirty="0"/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/>
            </a:pPr>
            <a:r>
              <a:rPr lang="ar" sz="2000" dirty="0">
                <a:solidFill>
                  <a:prstClr val="black"/>
                </a:solidFill>
              </a:rPr>
              <a:t>احسب الكثافة الإجمالية </a:t>
            </a:r>
            <a:r>
              <a:rPr lang="ar" sz="2000" b="1" dirty="0">
                <a:solidFill>
                  <a:prstClr val="black"/>
                </a:solidFill>
              </a:rPr>
              <a:t>لغازات الدفيئة </a:t>
            </a:r>
            <a:r>
              <a:rPr lang="ar" sz="2000" dirty="0">
                <a:solidFill>
                  <a:prstClr val="black"/>
                </a:solidFill>
              </a:rPr>
              <a:t>من جميع أنواع الوقود ، [كغم من مكافئ ثاني أكسيد الكربون </a:t>
            </a:r>
            <a:r>
              <a:rPr lang="ar" sz="2000" baseline="-25000" dirty="0">
                <a:solidFill>
                  <a:prstClr val="black"/>
                </a:solidFill>
              </a:rPr>
              <a:t>/ </a:t>
            </a:r>
            <a:r>
              <a:rPr lang="ar" sz="2000" dirty="0">
                <a:solidFill>
                  <a:prstClr val="black"/>
                </a:solidFill>
              </a:rPr>
              <a:t>م </a:t>
            </a:r>
            <a:r>
              <a:rPr lang="ar" sz="2000" baseline="30000" dirty="0">
                <a:solidFill>
                  <a:prstClr val="black"/>
                </a:solidFill>
              </a:rPr>
              <a:t>2 </a:t>
            </a:r>
            <a:r>
              <a:rPr lang="ar" sz="2000" dirty="0">
                <a:solidFill>
                  <a:prstClr val="black"/>
                </a:solidFill>
              </a:rPr>
              <a:t>/ </a:t>
            </a:r>
            <a:r>
              <a:rPr lang="ar" sz="2000" dirty="0" err="1">
                <a:solidFill>
                  <a:prstClr val="black"/>
                </a:solidFill>
              </a:rPr>
              <a:t>سنة </a:t>
            </a:r>
            <a:r>
              <a:rPr lang="ar" sz="2000" dirty="0">
                <a:solidFill>
                  <a:prstClr val="black"/>
                </a:solidFill>
              </a:rPr>
              <a:t>]</a:t>
            </a:r>
            <a:r>
              <a:rPr lang="ar" sz="2000" dirty="0"/>
              <a:t> 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60329" y="869128"/>
            <a:ext cx="4779264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الا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ستخدام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 (الوقود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50" y="3429000"/>
            <a:ext cx="3175876" cy="690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968612" y="5607235"/>
                <a:ext cx="3536096" cy="4471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" sz="2000" baseline="-25000" dirty="0" err="1"/>
                  <a:t>الوقود </a:t>
                </a:r>
                <a:r>
                  <a:rPr lang="ar" sz="2000" dirty="0"/>
                  <a:t>E 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𝑓𝑢𝑒𝑙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sym typeface="Wingdings"/>
                                  </a:rPr>
                                  <m:t>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𝐿𝐻𝑉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sym typeface="Wingdings"/>
                                  </a:rPr>
                                  <m:t>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𝑒𝑚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612" y="5607235"/>
                <a:ext cx="3536096" cy="447174"/>
              </a:xfrm>
              <a:prstGeom prst="rect">
                <a:avLst/>
              </a:prstGeom>
              <a:blipFill>
                <a:blip r:embed="rId5"/>
                <a:stretch>
                  <a:fillRect l="-1897" t="-105479" b="-160274"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a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6497366" y="5182831"/>
            <a:ext cx="2601609" cy="1336522"/>
            <a:chOff x="6048466" y="5142911"/>
            <a:chExt cx="2601609" cy="1336522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8466" y="5142911"/>
              <a:ext cx="2601609" cy="1336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6158336" y="5448390"/>
              <a:ext cx="1064714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32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الوقود</a:t>
              </a:r>
              <a:endParaRPr lang="en-US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141A39AD-411F-4703-B416-30500AC2BF80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01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92919" y="742165"/>
            <a:ext cx="440131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الإشراف (كهرباء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8900850" cy="451938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6"/>
            </a:pPr>
            <a:r>
              <a:rPr lang="ar" sz="2000" dirty="0"/>
              <a:t>احسب </a:t>
            </a:r>
            <a:r>
              <a:rPr lang="ar" sz="2000" b="1" dirty="0"/>
              <a:t>الكهرباء </a:t>
            </a:r>
            <a:r>
              <a:rPr lang="ar" sz="2000" dirty="0"/>
              <a:t>السنوية </a:t>
            </a:r>
            <a:r>
              <a:rPr lang="ar-JO" sz="2000" dirty="0"/>
              <a:t>المنقولة</a:t>
            </a:r>
            <a:r>
              <a:rPr lang="ar" sz="2000" dirty="0"/>
              <a:t> إلى المبنى لتغطية الطلب على خدماتها </a:t>
            </a:r>
            <a:r>
              <a:rPr lang="ar" sz="2000" b="1" dirty="0"/>
              <a:t>الفنية </a:t>
            </a:r>
            <a:r>
              <a:rPr lang="ar" sz="2000" dirty="0"/>
              <a:t>، باستخدام </a:t>
            </a:r>
            <a:r>
              <a:rPr lang="ar" sz="2000" b="1" dirty="0"/>
              <a:t>متوسط </a:t>
            </a:r>
            <a:r>
              <a:rPr lang="ar" sz="2000" dirty="0"/>
              <a:t>قيمة 3 سنوات ، من </a:t>
            </a:r>
            <a:r>
              <a:rPr lang="ar" sz="2000" b="1" dirty="0"/>
              <a:t>المراقبة</a:t>
            </a:r>
            <a:r>
              <a:rPr lang="ar" sz="2000" dirty="0"/>
              <a:t> (مثل BEMS) التي توفر البيانات الضرورية للاستخدامات النهائية المحددة . </a:t>
            </a:r>
            <a:r>
              <a:rPr lang="ar" sz="2000" i="1" dirty="0"/>
              <a:t>انظر أيضا </a:t>
            </a:r>
            <a:r>
              <a:rPr lang="ar" sz="2000" b="1" i="1" dirty="0"/>
              <a:t>ب 1.3</a:t>
            </a:r>
            <a:endParaRPr lang="en-US" sz="2000" b="1" i="1" dirty="0"/>
          </a:p>
          <a:p>
            <a:pPr marL="914400" lvl="0" indent="-452438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ar" sz="2000" dirty="0"/>
              <a:t>يمكن أيضًا استخدام البيانات من فواتير الكهرباء أو المرافق ؛ استخدم متوسط قيمة 3 سنوات ؛ دمج البيانات للاستخدامات النهائية المختلفة مع نتائج الاستطلاع. </a:t>
            </a:r>
            <a:r>
              <a:rPr lang="ar" sz="2000" i="1" dirty="0"/>
              <a:t>انظر أيضا </a:t>
            </a:r>
            <a:r>
              <a:rPr lang="ar" sz="2000" b="1" i="1" dirty="0"/>
              <a:t>ب 1.3</a:t>
            </a:r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7"/>
            </a:pPr>
            <a:r>
              <a:rPr lang="ar" sz="2000" dirty="0"/>
              <a:t>استخدم</a:t>
            </a:r>
            <a:r>
              <a:rPr lang="ar-JO" sz="2000" dirty="0"/>
              <a:t> مكافئ </a:t>
            </a:r>
            <a:r>
              <a:rPr lang="en-US" sz="2000" dirty="0"/>
              <a:t>LCA CO</a:t>
            </a:r>
            <a:r>
              <a:rPr lang="en-US" sz="2000" baseline="-25000" dirty="0">
                <a:solidFill>
                  <a:prstClr val="black"/>
                </a:solidFill>
              </a:rPr>
              <a:t>2</a:t>
            </a:r>
            <a:r>
              <a:rPr lang="en-US" sz="2000" dirty="0"/>
              <a:t> </a:t>
            </a:r>
            <a:r>
              <a:rPr lang="ar-JO" sz="2000" dirty="0"/>
              <a:t> </a:t>
            </a:r>
            <a:r>
              <a:rPr lang="ar" sz="2000" b="1" dirty="0"/>
              <a:t>معاملات الانبعاث </a:t>
            </a:r>
            <a:r>
              <a:rPr lang="ar" sz="2000" dirty="0"/>
              <a:t>للكهرباء لتحويل وحدات الطاقة إلى مكافئ ثاني أكسيد الكربون. الكتلة ، [كغم من مكافئ ثاني أكسيد الكربون]</a:t>
            </a:r>
            <a:endParaRPr lang="en-US" sz="2000" dirty="0"/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7"/>
            </a:pPr>
            <a:r>
              <a:rPr lang="ar" sz="2000" dirty="0">
                <a:solidFill>
                  <a:prstClr val="black"/>
                </a:solidFill>
              </a:rPr>
              <a:t>احسب كثافة غازات الدفيئة من الكهرباء ، 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ar-JO" sz="2000" dirty="0">
                <a:solidFill>
                  <a:prstClr val="black"/>
                </a:solidFill>
              </a:rPr>
              <a:t>( مكافئ كغم من ثاني اكسيد الكربون / م</a:t>
            </a:r>
            <a:r>
              <a:rPr lang="en-US" sz="2000" baseline="30000" dirty="0">
                <a:solidFill>
                  <a:prstClr val="black"/>
                </a:solidFill>
              </a:rPr>
              <a:t>2</a:t>
            </a:r>
            <a:r>
              <a:rPr lang="ar-JO" sz="2000" dirty="0">
                <a:solidFill>
                  <a:prstClr val="black"/>
                </a:solidFill>
              </a:rPr>
              <a:t> / السنة ) </a:t>
            </a:r>
            <a:endParaRPr lang="en-US" sz="1800" dirty="0"/>
          </a:p>
          <a:p>
            <a:pPr marL="457200" lvl="0" indent="-457200" algn="r" rtl="1">
              <a:buFont typeface="+mj-lt"/>
              <a:buAutoNum type="arabicPeriod" startAt="7"/>
            </a:pPr>
            <a:endParaRPr lang="en-US" sz="1800" dirty="0">
              <a:solidFill>
                <a:srgbClr val="00B0F0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154342" y="4313509"/>
            <a:ext cx="2601609" cy="1336522"/>
            <a:chOff x="3637266" y="4874448"/>
            <a:chExt cx="2601609" cy="1336522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7266" y="4874448"/>
              <a:ext cx="2601609" cy="1336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3762069" y="5088942"/>
              <a:ext cx="186301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32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كهرباء</a:t>
              </a:r>
              <a:endParaRPr lang="en-US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131F24-86E3-4F1F-B04A-3FF9EE9DCFBF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06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609344" y="803191"/>
            <a:ext cx="552297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الإ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ستخدام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 (حار / بارد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8900850" cy="451938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spcBef>
                <a:spcPts val="0"/>
              </a:spcBef>
              <a:buFont typeface="+mj-lt"/>
              <a:buAutoNum type="arabicPeriod" startAt="9"/>
            </a:pPr>
            <a:r>
              <a:rPr lang="ar" sz="2000" dirty="0"/>
              <a:t>احسب </a:t>
            </a:r>
            <a:r>
              <a:rPr lang="ar" sz="2000" b="1" dirty="0"/>
              <a:t>إجمالي الطاقة </a:t>
            </a:r>
            <a:r>
              <a:rPr lang="ar" sz="2000" dirty="0"/>
              <a:t>السنوية التي يتم تسليمها إلى المبنى من شبكة </a:t>
            </a:r>
            <a:r>
              <a:rPr lang="ar" sz="2000" b="1" dirty="0"/>
              <a:t>تدفئة / تبريد منطقة </a:t>
            </a:r>
            <a:r>
              <a:rPr lang="ar" sz="2000" dirty="0"/>
              <a:t>لتغطية الطلب على خدماتها الفنية ، باستخدام </a:t>
            </a:r>
            <a:r>
              <a:rPr lang="ar" sz="2000" b="1" dirty="0"/>
              <a:t>متوسط </a:t>
            </a:r>
            <a:r>
              <a:rPr lang="ar" sz="2000" dirty="0"/>
              <a:t>قيمة 3 سنوات ، من الفواتير أو المرافق ، أو استخدم القيم من المؤشر </a:t>
            </a:r>
            <a:r>
              <a:rPr lang="ar" sz="2000" b="1" dirty="0"/>
              <a:t>B.1.2</a:t>
            </a:r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9"/>
            </a:pPr>
            <a:r>
              <a:rPr lang="ar" sz="2000" dirty="0"/>
              <a:t>استخدم مكافئ</a:t>
            </a:r>
            <a:r>
              <a:rPr lang="en-US" sz="2000" dirty="0"/>
              <a:t> </a:t>
            </a:r>
            <a:r>
              <a:rPr lang="ar-JO" sz="2000" dirty="0"/>
              <a:t> </a:t>
            </a:r>
            <a:r>
              <a:rPr lang="en-US" sz="2000" dirty="0"/>
              <a:t> LCA CO</a:t>
            </a:r>
            <a:r>
              <a:rPr lang="en-US" sz="2000" baseline="-25000" dirty="0"/>
              <a:t>2</a:t>
            </a:r>
            <a:r>
              <a:rPr lang="ar" sz="2000" dirty="0"/>
              <a:t> معاملات الانبعاث للحرارة / البرودة في المنطقة لتحويل وحدات الطاقة إلى مكافئ </a:t>
            </a:r>
            <a:r>
              <a:rPr lang="ar" sz="2000" b="1" dirty="0"/>
              <a:t>ثاني أكسيد الكربون . الكتلة </a:t>
            </a:r>
            <a:r>
              <a:rPr lang="ar" sz="2000" dirty="0">
                <a:solidFill>
                  <a:prstClr val="black"/>
                </a:solidFill>
              </a:rPr>
              <a:t>، [كغم من مكافئ ثاني أكسيد الكربون]</a:t>
            </a:r>
            <a:endParaRPr lang="en-US" sz="2000" b="1" dirty="0"/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9"/>
            </a:pPr>
            <a:r>
              <a:rPr lang="ar" sz="2000" dirty="0">
                <a:solidFill>
                  <a:prstClr val="black"/>
                </a:solidFill>
              </a:rPr>
              <a:t>احسب كثافة غازات الدفيئة من </a:t>
            </a:r>
            <a:r>
              <a:rPr lang="ar" sz="2000" dirty="0"/>
              <a:t>حرارة / برودة الم</a:t>
            </a:r>
            <a:r>
              <a:rPr lang="ar" sz="2000" dirty="0">
                <a:solidFill>
                  <a:prstClr val="black"/>
                </a:solidFill>
              </a:rPr>
              <a:t>نط</a:t>
            </a:r>
            <a:r>
              <a:rPr lang="ar" sz="2000" dirty="0"/>
              <a:t>قة ، [ </a:t>
            </a:r>
            <a:r>
              <a:rPr lang="ar" sz="2000" dirty="0">
                <a:solidFill>
                  <a:prstClr val="black"/>
                </a:solidFill>
              </a:rPr>
              <a:t>كجم من مكافئ ثاني أكسيد الكربون / م </a:t>
            </a:r>
            <a:r>
              <a:rPr lang="ar" sz="2000" baseline="-25000" dirty="0">
                <a:solidFill>
                  <a:prstClr val="black"/>
                </a:solidFill>
              </a:rPr>
              <a:t>2 </a:t>
            </a:r>
            <a:r>
              <a:rPr lang="ar" sz="2000" dirty="0">
                <a:solidFill>
                  <a:prstClr val="black"/>
                </a:solidFill>
              </a:rPr>
              <a:t>/ سنة ]</a:t>
            </a:r>
            <a:endParaRPr lang="en-US" sz="2000" dirty="0">
              <a:solidFill>
                <a:prstClr val="black"/>
              </a:solidFill>
            </a:endParaRPr>
          </a:p>
          <a:p>
            <a:pPr marL="457200" indent="-457200" algn="r" rtl="1">
              <a:spcBef>
                <a:spcPts val="0"/>
              </a:spcBef>
              <a:buFont typeface="+mj-lt"/>
              <a:buAutoNum type="arabicPeriod" startAt="9"/>
            </a:pPr>
            <a:endParaRPr lang="en-US" sz="2000" dirty="0"/>
          </a:p>
          <a:p>
            <a:pPr marL="457200" lvl="0" indent="-457200" algn="r" rtl="1">
              <a:buFont typeface="+mj-lt"/>
              <a:buAutoNum type="arabicPeriod" startAt="9"/>
            </a:pPr>
            <a:endParaRPr lang="en-US" sz="2000" dirty="0">
              <a:solidFill>
                <a:srgbClr val="00B0F0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457327" y="5134534"/>
            <a:ext cx="2601609" cy="1336522"/>
            <a:chOff x="2813291" y="4751762"/>
            <a:chExt cx="2601609" cy="1336522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3291" y="4751762"/>
              <a:ext cx="2601609" cy="1336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2901809" y="5014514"/>
              <a:ext cx="192815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32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حار بارد</a:t>
              </a:r>
              <a:endParaRPr lang="en-US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AA5DEE0-B6D5-4CDE-8995-A7F34E7E04EB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017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26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974296" y="709613"/>
            <a:ext cx="4815840" cy="52977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الإ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ستخدام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 (المجموع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6"/>
            <a:ext cx="7965185" cy="45528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r" rtl="1">
              <a:buFont typeface="+mj-lt"/>
              <a:buAutoNum type="arabicPeriod" startAt="12"/>
            </a:pPr>
            <a:r>
              <a:rPr lang="ar" sz="2000" dirty="0"/>
              <a:t>اجمع كل الشدة المحسوبة لحساب شدة </a:t>
            </a:r>
            <a:r>
              <a:rPr lang="ar" sz="2000" dirty="0">
                <a:solidFill>
                  <a:prstClr val="black"/>
                </a:solidFill>
              </a:rPr>
              <a:t>غازات </a:t>
            </a:r>
            <a:r>
              <a:rPr lang="ar" sz="2000" b="1" dirty="0">
                <a:solidFill>
                  <a:prstClr val="black"/>
                </a:solidFill>
              </a:rPr>
              <a:t>الدفيئة الإجمالية </a:t>
            </a:r>
            <a:r>
              <a:rPr lang="ar" sz="2000" dirty="0">
                <a:solidFill>
                  <a:prstClr val="black"/>
                </a:solidFill>
              </a:rPr>
              <a:t>، [كغم من مكافئ ثاني أكسيد الكربون </a:t>
            </a:r>
            <a:r>
              <a:rPr lang="ar" sz="2000" baseline="-25000" dirty="0">
                <a:solidFill>
                  <a:prstClr val="black"/>
                </a:solidFill>
              </a:rPr>
              <a:t>/ </a:t>
            </a:r>
            <a:r>
              <a:rPr lang="ar" sz="2000" dirty="0">
                <a:solidFill>
                  <a:prstClr val="black"/>
                </a:solidFill>
              </a:rPr>
              <a:t>م </a:t>
            </a:r>
            <a:r>
              <a:rPr lang="ar" sz="2000" baseline="30000" dirty="0">
                <a:solidFill>
                  <a:prstClr val="black"/>
                </a:solidFill>
              </a:rPr>
              <a:t>2 </a:t>
            </a:r>
            <a:r>
              <a:rPr lang="ar" sz="2000" dirty="0">
                <a:solidFill>
                  <a:prstClr val="black"/>
                </a:solidFill>
              </a:rPr>
              <a:t>/ </a:t>
            </a:r>
            <a:r>
              <a:rPr lang="ar" sz="2000" dirty="0" err="1">
                <a:solidFill>
                  <a:prstClr val="black"/>
                </a:solidFill>
              </a:rPr>
              <a:t>سنة </a:t>
            </a:r>
            <a:r>
              <a:rPr lang="ar" sz="2000" dirty="0">
                <a:solidFill>
                  <a:prstClr val="black"/>
                </a:solidFill>
              </a:rPr>
              <a:t>]</a:t>
            </a:r>
            <a:endParaRPr lang="en-US" sz="2000" u="sng" dirty="0"/>
          </a:p>
          <a:p>
            <a:pPr marL="457200" lvl="0" indent="-457200">
              <a:buFont typeface="+mj-lt"/>
              <a:buAutoNum type="arabicPeriod" startAt="12"/>
            </a:pPr>
            <a:endParaRPr lang="en-US" sz="2000" u="sng" dirty="0">
              <a:solidFill>
                <a:srgbClr val="FF0000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527" y="4623907"/>
            <a:ext cx="2601609" cy="1336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3486912" y="4709253"/>
            <a:ext cx="17172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المجموع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3230" y="3164183"/>
            <a:ext cx="8128858" cy="1200329"/>
            <a:chOff x="453230" y="3164183"/>
            <a:chExt cx="8128858" cy="1200329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230" y="3352868"/>
              <a:ext cx="1762368" cy="822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7444" y="3352868"/>
              <a:ext cx="2153786" cy="822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3075" y="3352868"/>
              <a:ext cx="2172380" cy="822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2216857" y="3164183"/>
              <a:ext cx="65114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ar" sz="72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+</a:t>
              </a:r>
              <a:endParaRPr lang="en-US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961230" y="3164183"/>
              <a:ext cx="65114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ar" sz="72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+</a:t>
              </a:r>
              <a:endParaRPr lang="en-US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30948" y="3164183"/>
              <a:ext cx="65114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ar" sz="72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=</a:t>
              </a:r>
              <a:endParaRPr lang="en-US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B0EEA147-1927-4CB1-99E1-960D239C3C74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AD8F5-502F-4DA7-B8BA-5F8DA11F4C2B}"/>
              </a:ext>
            </a:extLst>
          </p:cNvPr>
          <p:cNvSpPr/>
          <p:nvPr/>
        </p:nvSpPr>
        <p:spPr>
          <a:xfrm>
            <a:off x="2396942" y="6019104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600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27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الإشراف</a:t>
            </a:r>
            <a:endParaRPr lang="it-IT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غازات الدفيئة أثناء التشغيل</a:t>
            </a:r>
            <a:endParaRPr lang="it-IT" sz="2800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42664" y="1539428"/>
                <a:ext cx="6450163" cy="7173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𝑓𝑢𝑒𝑙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sym typeface="Wingdings"/>
                                        </a:rPr>
                                        <m:t> 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𝐿𝐻𝑉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sym typeface="Wingdings"/>
                                        </a:rPr>
                                        <m:t> 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𝑒𝑚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+(</m:t>
                              </m:r>
                            </m:e>
                          </m:nary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𝑒𝑙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sym typeface="Wingdings"/>
                                </a:rPr>
                                <m:t>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𝑒𝑚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)+(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sym typeface="Wingdings"/>
                            </a:rPr>
                            <m:t>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𝑒𝑚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664" y="1539428"/>
                <a:ext cx="6450163" cy="71737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268224" y="2125605"/>
            <a:ext cx="859712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حيث</a:t>
            </a:r>
            <a:endParaRPr lang="en-US" dirty="0"/>
          </a:p>
          <a:p>
            <a:r>
              <a:rPr lang="en-US" dirty="0" err="1"/>
              <a:t>Q</a:t>
            </a:r>
            <a:r>
              <a:rPr lang="en-US" baseline="-25000" dirty="0" err="1"/>
              <a:t>fuel,i</a:t>
            </a:r>
            <a:r>
              <a:rPr lang="en-US" dirty="0"/>
              <a:t> = </a:t>
            </a:r>
            <a:r>
              <a:rPr lang="ar-JO" dirty="0"/>
              <a:t>مجموع الاستهلاك السنوي للوقود</a:t>
            </a:r>
            <a:r>
              <a:rPr lang="en-US" dirty="0"/>
              <a:t> </a:t>
            </a:r>
            <a:r>
              <a:rPr lang="en-US" dirty="0" err="1"/>
              <a:t>i-th</a:t>
            </a:r>
            <a:r>
              <a:rPr lang="en-US" dirty="0"/>
              <a:t> fuel (e.g. m</a:t>
            </a:r>
            <a:r>
              <a:rPr lang="en-US" baseline="30000" dirty="0"/>
              <a:t>3</a:t>
            </a:r>
            <a:r>
              <a:rPr lang="en-US" dirty="0"/>
              <a:t> for gas or </a:t>
            </a:r>
            <a:r>
              <a:rPr lang="en-US" dirty="0" err="1"/>
              <a:t>lt</a:t>
            </a:r>
            <a:r>
              <a:rPr lang="en-US" dirty="0"/>
              <a:t> for oil)</a:t>
            </a:r>
          </a:p>
          <a:p>
            <a:r>
              <a:rPr lang="en-US" dirty="0" err="1"/>
              <a:t>LHV</a:t>
            </a:r>
            <a:r>
              <a:rPr lang="en-US" baseline="-25000" dirty="0" err="1"/>
              <a:t>i</a:t>
            </a:r>
            <a:r>
              <a:rPr lang="en-US" dirty="0"/>
              <a:t> = </a:t>
            </a:r>
            <a:r>
              <a:rPr lang="ar-SA" dirty="0"/>
              <a:t>أدني قيمة للتسخين</a:t>
            </a:r>
            <a:r>
              <a:rPr lang="en-US" dirty="0"/>
              <a:t> of the </a:t>
            </a:r>
            <a:r>
              <a:rPr lang="en-US" dirty="0" err="1"/>
              <a:t>i-th</a:t>
            </a:r>
            <a:r>
              <a:rPr lang="en-US" dirty="0"/>
              <a:t> fuel (e.g. </a:t>
            </a:r>
            <a:r>
              <a:rPr lang="en-US" dirty="0" err="1"/>
              <a:t>kWh</a:t>
            </a:r>
            <a:r>
              <a:rPr lang="en-US" baseline="-25000" dirty="0" err="1"/>
              <a:t>th</a:t>
            </a:r>
            <a:r>
              <a:rPr lang="en-US" dirty="0"/>
              <a:t>/m</a:t>
            </a:r>
            <a:r>
              <a:rPr lang="en-US" baseline="30000" dirty="0"/>
              <a:t>3</a:t>
            </a:r>
            <a:r>
              <a:rPr lang="en-US" dirty="0"/>
              <a:t> or </a:t>
            </a:r>
            <a:r>
              <a:rPr lang="en-US" dirty="0" err="1"/>
              <a:t>kWh</a:t>
            </a:r>
            <a:r>
              <a:rPr lang="en-US" baseline="-25000" dirty="0" err="1"/>
              <a:t>th</a:t>
            </a:r>
            <a:r>
              <a:rPr lang="en-US" dirty="0"/>
              <a:t>/</a:t>
            </a:r>
            <a:r>
              <a:rPr lang="en-US" dirty="0" err="1"/>
              <a:t>lt</a:t>
            </a:r>
            <a:r>
              <a:rPr lang="en-US" dirty="0"/>
              <a:t>)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em,i</a:t>
            </a:r>
            <a:r>
              <a:rPr lang="en-US" dirty="0"/>
              <a:t> = LCA CO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ar-SA" dirty="0"/>
              <a:t>مكافئ عامل الانبعاثات</a:t>
            </a:r>
            <a:r>
              <a:rPr lang="en-US" dirty="0"/>
              <a:t> of the </a:t>
            </a:r>
            <a:r>
              <a:rPr lang="en-US" dirty="0" err="1"/>
              <a:t>i-th</a:t>
            </a:r>
            <a:r>
              <a:rPr lang="en-US" dirty="0"/>
              <a:t> fuel (kg CO</a:t>
            </a:r>
            <a:r>
              <a:rPr lang="en-US" baseline="-25000" dirty="0"/>
              <a:t>2 </a:t>
            </a:r>
            <a:r>
              <a:rPr lang="en-US" dirty="0"/>
              <a:t>eq./</a:t>
            </a:r>
            <a:r>
              <a:rPr lang="en-US" dirty="0" err="1"/>
              <a:t>kWh</a:t>
            </a:r>
            <a:r>
              <a:rPr lang="en-US" baseline="-25000" dirty="0" err="1"/>
              <a:t>th</a:t>
            </a:r>
            <a:r>
              <a:rPr lang="en-US" dirty="0"/>
              <a:t>)</a:t>
            </a:r>
          </a:p>
          <a:p>
            <a:r>
              <a:rPr lang="en-US" dirty="0" err="1"/>
              <a:t>Q</a:t>
            </a:r>
            <a:r>
              <a:rPr lang="en-US" baseline="-25000" dirty="0" err="1"/>
              <a:t>el</a:t>
            </a:r>
            <a:r>
              <a:rPr lang="en-US" dirty="0"/>
              <a:t> = </a:t>
            </a:r>
            <a:r>
              <a:rPr lang="ar-SA" dirty="0"/>
              <a:t>مجموع الاستهلاك السنوي للكهرباء من الشبكة  </a:t>
            </a:r>
            <a:r>
              <a:rPr lang="en-US" dirty="0"/>
              <a:t>(</a:t>
            </a:r>
            <a:r>
              <a:rPr lang="en-US" dirty="0" err="1"/>
              <a:t>kWh</a:t>
            </a:r>
            <a:r>
              <a:rPr lang="en-US" baseline="-25000" dirty="0" err="1"/>
              <a:t>e</a:t>
            </a:r>
            <a:r>
              <a:rPr lang="en-US" dirty="0"/>
              <a:t>)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em</a:t>
            </a:r>
            <a:r>
              <a:rPr lang="en-US" baseline="-25000" dirty="0"/>
              <a:t> </a:t>
            </a:r>
            <a:r>
              <a:rPr lang="en-US" dirty="0"/>
              <a:t>= LCA CO</a:t>
            </a:r>
            <a:r>
              <a:rPr lang="en-US" baseline="-25000" dirty="0"/>
              <a:t>2</a:t>
            </a:r>
            <a:r>
              <a:rPr lang="en-US" dirty="0"/>
              <a:t>  </a:t>
            </a:r>
            <a:r>
              <a:rPr lang="ar-JO" dirty="0"/>
              <a:t>مكافئ عامل الانبعاث للطاقة الكهربائية من الشبكة   </a:t>
            </a:r>
            <a:r>
              <a:rPr lang="en-US" dirty="0"/>
              <a:t>(kg CO</a:t>
            </a:r>
            <a:r>
              <a:rPr lang="en-US" baseline="-25000" dirty="0"/>
              <a:t>2 </a:t>
            </a:r>
            <a:r>
              <a:rPr lang="en-US" dirty="0"/>
              <a:t>eq./</a:t>
            </a:r>
            <a:r>
              <a:rPr lang="en-US" dirty="0" err="1"/>
              <a:t>kWh</a:t>
            </a:r>
            <a:r>
              <a:rPr lang="en-US" baseline="-25000" dirty="0" err="1"/>
              <a:t>e</a:t>
            </a:r>
            <a:r>
              <a:rPr lang="en-US" dirty="0"/>
              <a:t>)</a:t>
            </a:r>
          </a:p>
          <a:p>
            <a:r>
              <a:rPr lang="en-US" dirty="0" err="1"/>
              <a:t>Q</a:t>
            </a:r>
            <a:r>
              <a:rPr lang="en-US" baseline="-25000" dirty="0" err="1"/>
              <a:t>dhc</a:t>
            </a:r>
            <a:r>
              <a:rPr lang="en-US" dirty="0"/>
              <a:t> =  </a:t>
            </a:r>
            <a:r>
              <a:rPr lang="ar-SA" dirty="0"/>
              <a:t>المجموع الكلي للطاقة السنوية من تدفئة / تبريد المنطقة </a:t>
            </a:r>
            <a:r>
              <a:rPr lang="en-US" dirty="0"/>
              <a:t>  total (</a:t>
            </a:r>
            <a:r>
              <a:rPr lang="en-US" dirty="0" err="1"/>
              <a:t>kWh</a:t>
            </a:r>
            <a:r>
              <a:rPr lang="en-US" baseline="-25000" dirty="0" err="1"/>
              <a:t>th</a:t>
            </a:r>
            <a:r>
              <a:rPr lang="en-US" dirty="0"/>
              <a:t>)</a:t>
            </a:r>
          </a:p>
          <a:p>
            <a:r>
              <a:rPr lang="en-US" dirty="0" err="1"/>
              <a:t>k</a:t>
            </a:r>
            <a:r>
              <a:rPr lang="en-US" baseline="-25000" dirty="0" err="1"/>
              <a:t>em,dhc</a:t>
            </a:r>
            <a:r>
              <a:rPr lang="en-US" dirty="0"/>
              <a:t> = LCA CO</a:t>
            </a:r>
            <a:r>
              <a:rPr lang="en-US" baseline="-25000" dirty="0"/>
              <a:t>2</a:t>
            </a:r>
            <a:r>
              <a:rPr lang="en-US" dirty="0"/>
              <a:t>  </a:t>
            </a:r>
            <a:r>
              <a:rPr lang="ar-JO" dirty="0"/>
              <a:t> مكافئ عامل الانبعاث للطاقة من تدفئة وتبريد المنطقة </a:t>
            </a:r>
            <a:r>
              <a:rPr lang="en-US" dirty="0"/>
              <a:t>eq. emission factor of energy from district heating/cooling (kg CO</a:t>
            </a:r>
            <a:r>
              <a:rPr lang="en-US" baseline="-25000" dirty="0"/>
              <a:t>2</a:t>
            </a:r>
            <a:r>
              <a:rPr lang="en-US" dirty="0"/>
              <a:t>eq./</a:t>
            </a:r>
            <a:r>
              <a:rPr lang="en-US" dirty="0" err="1"/>
              <a:t>kWh</a:t>
            </a:r>
            <a:r>
              <a:rPr lang="en-US" baseline="-25000" dirty="0" err="1"/>
              <a:t>th</a:t>
            </a:r>
            <a:r>
              <a:rPr lang="en-US" dirty="0"/>
              <a:t>)</a:t>
            </a:r>
          </a:p>
          <a:p>
            <a:r>
              <a:rPr lang="en-US" dirty="0"/>
              <a:t>A</a:t>
            </a:r>
            <a:r>
              <a:rPr lang="en-US" baseline="-25000" dirty="0"/>
              <a:t>u</a:t>
            </a:r>
            <a:r>
              <a:rPr lang="en-US" dirty="0"/>
              <a:t> = </a:t>
            </a:r>
            <a:r>
              <a:rPr lang="ar-SA" dirty="0"/>
              <a:t>مساحة الطابق الداخلية </a:t>
            </a:r>
            <a:r>
              <a:rPr lang="en-US" dirty="0"/>
              <a:t> (m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endParaRPr lang="en-US" sz="2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457327" y="5134534"/>
            <a:ext cx="2601609" cy="1336522"/>
            <a:chOff x="2813291" y="4751762"/>
            <a:chExt cx="2601609" cy="1336522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3291" y="4751762"/>
              <a:ext cx="2601609" cy="1336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2901809" y="5014514"/>
              <a:ext cx="192815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32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حار بارد</a:t>
              </a:r>
              <a:endParaRPr lang="en-US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E4F68E9B-80BD-46A8-8CE5-1C969B56F6F4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602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28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340608" y="764690"/>
            <a:ext cx="2462784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49544"/>
            <a:ext cx="8900850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1800" b="1" dirty="0"/>
              <a:t>EN 15603 </a:t>
            </a:r>
            <a:r>
              <a:rPr lang="ar" sz="1800" dirty="0"/>
              <a:t>- أداء الطاقة في المباني - الاستخدام الكلي للطاقة وتعريف تصنيفات الطاقة</a:t>
            </a:r>
            <a:endParaRPr lang="en-GB" sz="1800" dirty="0"/>
          </a:p>
          <a:p>
            <a:pPr marL="395288" lvl="0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1800" b="1" dirty="0"/>
              <a:t>ISO 14067 </a:t>
            </a:r>
            <a:r>
              <a:rPr lang="ar" sz="1800" dirty="0"/>
              <a:t>: 2013 - غازات الاحتباس الحراري - البصمة الكربونية للمنتجات - المتطلبات والمبادئ التوجيهية للقياس الكمي والتواصل. جنيف: المنظمة الدولية للتوحيد القياسي.</a:t>
            </a:r>
            <a:endParaRPr lang="en-US" sz="1800" dirty="0"/>
          </a:p>
          <a:p>
            <a:pPr marL="395288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1800" b="1" dirty="0"/>
              <a:t>المستوى (المستويات ) </a:t>
            </a:r>
            <a:r>
              <a:rPr lang="ar" sz="1800" dirty="0"/>
              <a:t>الجزء 1-2 - الإصدار التجريبي. بروكسل: المفوضية الأوروبية. https: // environment.ec.europa.eu/topics/circular-economy/levels_en</a:t>
            </a:r>
          </a:p>
          <a:p>
            <a:pPr marL="395288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1800" b="1" dirty="0"/>
              <a:t>التوجيه (الاتحاد الأوروبي) 2015/652 </a:t>
            </a:r>
            <a:r>
              <a:rPr lang="ar" sz="1800" dirty="0"/>
              <a:t>الذي يحدد طرق الحساب ومتطلبات الإبلاغ وفقًا للتوجيه 98/70 / EC الصادر عن البرلمان الأوروبي والمجلس المتعلق بجودة وقود البنزين والديزل.</a:t>
            </a:r>
          </a:p>
          <a:p>
            <a:pPr marL="395288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1800" b="1" dirty="0"/>
              <a:t>الهيئة الحكومية الدولية المعنية بتغير المناخ </a:t>
            </a:r>
            <a:r>
              <a:rPr lang="ar" sz="1800" dirty="0"/>
              <a:t>: 2014. تقرير التقييم الخامس للهيئة الحكومية الدولية المعنية بتغير المناخ. جنيف ، سويسرا.</a:t>
            </a:r>
          </a:p>
          <a:p>
            <a:pPr marL="395288" indent="-395288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1800" b="1" dirty="0"/>
              <a:t>JRC </a:t>
            </a:r>
            <a:r>
              <a:rPr lang="ar" sz="1800" dirty="0"/>
              <a:t>: 2013. كيفية تطوير خطة عمل للطاقة المستدامة (SEAP) في دول جنوب البحر الأبيض المتوسط الشريكة ، JRC88817. مركز البحوث المشتركة ، المفوضية الأوروبية.</a:t>
            </a:r>
            <a:endParaRPr lang="it-IT" sz="1800" dirty="0"/>
          </a:p>
          <a:p>
            <a:pPr marL="395288" lvl="0" indent="-395288" algn="r" rtl="1">
              <a:spcBef>
                <a:spcPts val="0"/>
              </a:spcBef>
              <a:spcAft>
                <a:spcPts val="600"/>
              </a:spcAft>
              <a:buNone/>
            </a:pPr>
            <a:endParaRPr lang="it-IT" sz="1800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98EECB-5ADB-43A5-BAB8-A4B2B8C52F7A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24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6212"/>
            <a:ext cx="2133600" cy="281788"/>
          </a:xfrm>
        </p:spPr>
        <p:txBody>
          <a:bodyPr/>
          <a:lstStyle/>
          <a:p>
            <a:fld id="{243FB592-B9A9-49AA-A86F-4031F7B97808}" type="slidenum">
              <a:rPr lang="en-US" smtClean="0"/>
              <a:t>29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 -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مرحلة التصميم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BECCAE-8253-433F-B441-C55F5D749A51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8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  <a:noFill/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1244" y="1309738"/>
            <a:ext cx="8681511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1200"/>
              </a:spcBef>
            </a:pPr>
            <a:r>
              <a:rPr lang="ar-JO" sz="2200" i="1" dirty="0"/>
              <a:t> </a:t>
            </a:r>
            <a:r>
              <a:rPr lang="ar-JO" sz="2200" dirty="0"/>
              <a:t>تشكل</a:t>
            </a:r>
            <a:r>
              <a:rPr lang="ar" sz="2200" dirty="0"/>
              <a:t> </a:t>
            </a:r>
            <a:r>
              <a:rPr lang="ar" sz="2200" b="1" dirty="0"/>
              <a:t>غازات الاحتباس الحراري </a:t>
            </a:r>
            <a:r>
              <a:rPr lang="ar" sz="2200" dirty="0"/>
              <a:t>مجموعة من الغازات التي تساهم في </a:t>
            </a:r>
            <a:r>
              <a:rPr lang="ar" sz="2200" b="1" dirty="0"/>
              <a:t>الاحتباس الحراري </a:t>
            </a:r>
            <a:r>
              <a:rPr lang="ar" sz="2200" dirty="0"/>
              <a:t>وتغير </a:t>
            </a:r>
            <a:r>
              <a:rPr lang="ar" sz="2200" b="1" dirty="0"/>
              <a:t>المناخ </a:t>
            </a:r>
            <a:r>
              <a:rPr lang="ar" sz="2200" dirty="0"/>
              <a:t>. بروتوكول </a:t>
            </a:r>
            <a:r>
              <a:rPr lang="ar" sz="2200" b="1" dirty="0"/>
              <a:t>كيوتو </a:t>
            </a:r>
            <a:r>
              <a:rPr lang="ar" sz="2200" dirty="0"/>
              <a:t>، وهو اتفاق بيئي اعتمد العديد من</a:t>
            </a:r>
            <a:r>
              <a:rPr lang="ar-JO" sz="2200" dirty="0"/>
              <a:t> الاطراف </a:t>
            </a:r>
            <a:r>
              <a:rPr lang="ar" sz="2200" dirty="0"/>
              <a:t>في اتفاقية الأمم المتحدة الإطارية بشأن تغير المناخ </a:t>
            </a:r>
            <a:r>
              <a:rPr lang="ar-JO" sz="2200" dirty="0"/>
              <a:t> في عام 1997 </a:t>
            </a:r>
            <a:r>
              <a:rPr lang="ar" sz="2200" dirty="0"/>
              <a:t>للحد من الاحترار العالمي ، ويغطي ستة غازات دفيئة: ثاني أكسيد الكربون ، والميثان ، وأكسيد النيتروز ، والغازات المفلورة (مركبات </a:t>
            </a:r>
            <a:r>
              <a:rPr lang="ar-JO" sz="2200" dirty="0"/>
              <a:t> </a:t>
            </a:r>
            <a:r>
              <a:rPr lang="en-US" sz="2200" dirty="0"/>
              <a:t>  </a:t>
            </a:r>
            <a:r>
              <a:rPr lang="ar" sz="2200" dirty="0"/>
              <a:t>الكربون الهيدروفلورية). </a:t>
            </a:r>
            <a:endParaRPr lang="en-US" sz="2200" dirty="0"/>
          </a:p>
          <a:p>
            <a:pPr algn="r">
              <a:spcBef>
                <a:spcPts val="1200"/>
              </a:spcBef>
            </a:pPr>
            <a:r>
              <a:rPr lang="ar-JO" sz="2200" b="1" i="1" dirty="0"/>
              <a:t>وتحويلها لمكافئات ثاني اكسيد الكربون مما يمكن من مقارنتها وتحديد مساهمتها الفردية والاجمالية في الاحمال البيئية </a:t>
            </a:r>
            <a:endParaRPr lang="en-US" sz="2200" b="1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0500" y="-3114675"/>
            <a:ext cx="1800000" cy="24732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602" y="3709922"/>
            <a:ext cx="4025213" cy="183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652002" y="778843"/>
            <a:ext cx="6270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نبذه</a:t>
            </a:r>
            <a:endParaRPr lang="en-GB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59853-F67A-47A0-9E47-2EA1A1AFC9D8}"/>
              </a:ext>
            </a:extLst>
          </p:cNvPr>
          <p:cNvSpPr/>
          <p:nvPr/>
        </p:nvSpPr>
        <p:spPr>
          <a:xfrm>
            <a:off x="2266491" y="5960412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99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30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16283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dirty="0">
                <a:cs typeface="Calibri" panose="020F0502020204030204" pitchFamily="34" charset="0"/>
              </a:rPr>
              <a:t>تم تصميم مبنى إداري جديد في اليونان بنظام HVAC مركزي يتم خدمته بواسطة مضخات حرارية عالية الكفاءة. الكهرباء هي الناقل الوحيد للطاقة المستخدم</a:t>
            </a:r>
            <a:r>
              <a:rPr lang="ar-JO" sz="2000" dirty="0">
                <a:cs typeface="Calibri" panose="020F0502020204030204" pitchFamily="34" charset="0"/>
              </a:rPr>
              <a:t>ة</a:t>
            </a:r>
            <a:r>
              <a:rPr lang="ar" sz="2000" dirty="0">
                <a:cs typeface="Calibri" panose="020F0502020204030204" pitchFamily="34" charset="0"/>
              </a:rPr>
              <a:t> في المبنى.</a:t>
            </a: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 algn="just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المتوفرة </a:t>
            </a:r>
            <a:r>
              <a:rPr lang="ar" sz="2000" i="1" dirty="0">
                <a:cs typeface="Calibri" panose="020F0502020204030204" pitchFamily="34" charset="0"/>
              </a:rPr>
              <a:t>: </a:t>
            </a:r>
            <a:r>
              <a:rPr lang="ar" sz="2000" dirty="0">
                <a:cs typeface="Calibri" panose="020F0502020204030204" pitchFamily="34" charset="0"/>
              </a:rPr>
              <a:t>مساحة </a:t>
            </a:r>
            <a:r>
              <a:rPr lang="ar" sz="2000" b="1" dirty="0">
                <a:cs typeface="Calibri" panose="020F0502020204030204" pitchFamily="34" charset="0"/>
              </a:rPr>
              <a:t>ال</a:t>
            </a:r>
            <a:r>
              <a:rPr lang="ar-JO" sz="2000" b="1" dirty="0">
                <a:cs typeface="Calibri" panose="020F0502020204030204" pitchFamily="34" charset="0"/>
              </a:rPr>
              <a:t>طابق</a:t>
            </a:r>
            <a:r>
              <a:rPr lang="ar" sz="2000" b="1" dirty="0">
                <a:cs typeface="Calibri" panose="020F0502020204030204" pitchFamily="34" charset="0"/>
              </a:rPr>
              <a:t> الداخلي المفيدة </a:t>
            </a:r>
            <a:r>
              <a:rPr lang="ar" sz="2000" dirty="0">
                <a:cs typeface="Calibri" panose="020F0502020204030204" pitchFamily="34" charset="0"/>
              </a:rPr>
              <a:t>2،995.8 م </a:t>
            </a:r>
            <a:r>
              <a:rPr lang="ar" sz="2000" baseline="30000" dirty="0">
                <a:cs typeface="Calibri" panose="020F0502020204030204" pitchFamily="34" charset="0"/>
              </a:rPr>
              <a:t>2 </a:t>
            </a:r>
            <a:r>
              <a:rPr lang="ar" sz="2000" dirty="0">
                <a:cs typeface="Calibri" panose="020F0502020204030204" pitchFamily="34" charset="0"/>
              </a:rPr>
              <a:t>. تبلغ كثافة استخدام </a:t>
            </a:r>
            <a:r>
              <a:rPr lang="ar" sz="2000" b="1" dirty="0">
                <a:cs typeface="Calibri" panose="020F0502020204030204" pitchFamily="34" charset="0"/>
              </a:rPr>
              <a:t>الطاقة الكهربائية </a:t>
            </a:r>
            <a:r>
              <a:rPr lang="ar" sz="2000" dirty="0">
                <a:cs typeface="Calibri" panose="020F0502020204030204" pitchFamily="34" charset="0"/>
              </a:rPr>
              <a:t>السنوية المحسوبة (EUI) لخدماتها الفنية (مثل التدفئة والتبريد والتهوية والماء الساخن المنزلي والإضاءة والمواد المساعدة) 85.2 كيلو وات في الساعة </a:t>
            </a:r>
            <a:r>
              <a:rPr lang="ar" sz="2000" baseline="-25000" dirty="0">
                <a:cs typeface="Calibri" panose="020F0502020204030204" pitchFamily="34" charset="0"/>
              </a:rPr>
              <a:t>ه </a:t>
            </a:r>
            <a:r>
              <a:rPr lang="ar" sz="2000" dirty="0">
                <a:cs typeface="Calibri" panose="020F0502020204030204" pitchFamily="34" charset="0"/>
              </a:rPr>
              <a:t>/ م </a:t>
            </a:r>
            <a:r>
              <a:rPr lang="ar" sz="2000" baseline="30000" dirty="0">
                <a:cs typeface="Calibri" panose="020F0502020204030204" pitchFamily="34" charset="0"/>
              </a:rPr>
              <a:t>2 </a:t>
            </a:r>
            <a:r>
              <a:rPr lang="ar" sz="2000" dirty="0">
                <a:cs typeface="Calibri" panose="020F0502020204030204" pitchFamily="34" charset="0"/>
              </a:rPr>
              <a:t>مساحة</a:t>
            </a:r>
            <a:r>
              <a:rPr lang="ar-JO" sz="2000" dirty="0">
                <a:cs typeface="Calibri" panose="020F0502020204030204" pitchFamily="34" charset="0"/>
              </a:rPr>
              <a:t> الطابق</a:t>
            </a:r>
            <a:r>
              <a:rPr lang="ar" sz="2000" dirty="0">
                <a:cs typeface="Calibri" panose="020F0502020204030204" pitchFamily="34" charset="0"/>
              </a:rPr>
              <a:t> </a:t>
            </a:r>
            <a:r>
              <a:rPr lang="ar-JO" sz="2000" dirty="0">
                <a:cs typeface="Calibri" panose="020F0502020204030204" pitchFamily="34" charset="0"/>
              </a:rPr>
              <a:t>ال</a:t>
            </a:r>
            <a:r>
              <a:rPr lang="ar" sz="2000" dirty="0">
                <a:cs typeface="Calibri" panose="020F0502020204030204" pitchFamily="34" charset="0"/>
              </a:rPr>
              <a:t>مفيدة سنويًا.</a:t>
            </a: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457200" indent="-457200" algn="r" rtl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314960" y="3894370"/>
            <a:ext cx="8514080" cy="1589885"/>
            <a:chOff x="314960" y="3894370"/>
            <a:chExt cx="8514080" cy="1589885"/>
          </a:xfrm>
        </p:grpSpPr>
        <p:sp>
          <p:nvSpPr>
            <p:cNvPr id="8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3894370"/>
              <a:ext cx="8514080" cy="158988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الكثافة الإجمالية لـ LCA GHG ، من خلال التحقق من خيار الاتصال بمزودي طاقة مختلفين</a:t>
              </a:r>
            </a:p>
            <a:p>
              <a:pPr marL="1074738" lvl="2" indent="-274638" algn="r" rtl="1">
                <a:spcBef>
                  <a:spcPts val="0"/>
                </a:spcBef>
                <a:spcAft>
                  <a:spcPts val="600"/>
                </a:spcAft>
                <a:buFont typeface="+mj-lt"/>
                <a:buAutoNum type="arabicPeriod"/>
              </a:pPr>
              <a:r>
                <a:rPr lang="ar" sz="2000" b="1" dirty="0"/>
                <a:t>شبكة الكهرباء الوطنية الرئيسية</a:t>
              </a:r>
            </a:p>
            <a:p>
              <a:pPr marL="1074738" lvl="2" indent="-274638" algn="r" rtl="1">
                <a:spcBef>
                  <a:spcPts val="0"/>
                </a:spcBef>
                <a:spcAft>
                  <a:spcPts val="600"/>
                </a:spcAft>
                <a:buFont typeface="+mj-lt"/>
                <a:buAutoNum type="arabicPeriod"/>
              </a:pPr>
              <a:r>
                <a:rPr lang="ar-JO" sz="2000" b="1" dirty="0"/>
                <a:t>مكان </a:t>
              </a:r>
              <a:r>
                <a:rPr lang="ar" sz="2000" b="1" dirty="0"/>
                <a:t>الكهروضوئي القريب بسعة كافية لتغطية أحمال المبنى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960" y="4393736"/>
              <a:ext cx="511108" cy="59115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BA5503D-8710-4A37-A461-7B6185926473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5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34154" y="2283431"/>
            <a:ext cx="4363036" cy="283048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ar" sz="2000" b="1" dirty="0">
                <a:cs typeface="Calibri" panose="020F0502020204030204" pitchFamily="34" charset="0"/>
              </a:rPr>
              <a:t>الطلب </a:t>
            </a:r>
            <a:r>
              <a:rPr lang="ar" sz="2000" dirty="0">
                <a:cs typeface="Calibri" panose="020F0502020204030204" pitchFamily="34" charset="0"/>
              </a:rPr>
              <a:t>السنوي على الكهرباء للمبنى </a:t>
            </a:r>
            <a:r>
              <a:rPr lang="ar" sz="2000" b="1" dirty="0">
                <a:cs typeface="Calibri" panose="020F0502020204030204" pitchFamily="34" charset="0"/>
              </a:rPr>
              <a:t>لخدماته الفنية </a:t>
            </a:r>
            <a:r>
              <a:rPr lang="ar" sz="2000" dirty="0">
                <a:cs typeface="Calibri" panose="020F0502020204030204" pitchFamily="34" charset="0"/>
              </a:rPr>
              <a:t>(مثل التدفئة والتهوية وتكييف الهواء ، والماء الساخن المنزلي ، والإضاءة ، والمواد المساعدة) هو</a:t>
            </a:r>
          </a:p>
          <a:p>
            <a:pPr marL="0" indent="0" algn="r" rtl="1">
              <a:buNone/>
            </a:pP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85.2 </a:t>
            </a:r>
            <a:r>
              <a:rPr lang="ar" sz="2000" dirty="0" err="1">
                <a:solidFill>
                  <a:prstClr val="black"/>
                </a:solidFill>
                <a:cs typeface="Calibri" panose="020F0502020204030204" pitchFamily="34" charset="0"/>
              </a:rPr>
              <a:t>كيلوواط ساعة </a:t>
            </a:r>
            <a:r>
              <a:rPr lang="ar" sz="2000" baseline="-25000" dirty="0" err="1">
                <a:solidFill>
                  <a:prstClr val="black"/>
                </a:solidFill>
                <a:cs typeface="Calibri" panose="020F0502020204030204" pitchFamily="34" charset="0"/>
              </a:rPr>
              <a:t>e 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/ م </a:t>
            </a:r>
            <a:r>
              <a:rPr lang="ar" sz="20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2 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2995.8 م </a:t>
            </a:r>
            <a:r>
              <a:rPr lang="ar" sz="20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 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= </a:t>
            </a:r>
            <a:r>
              <a:rPr lang="ar" sz="2000" b="1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255242.2 </a:t>
            </a:r>
            <a:r>
              <a:rPr lang="ar" sz="2000" b="1" dirty="0" err="1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كيلوواط </a:t>
            </a:r>
            <a:r>
              <a:rPr lang="ar" sz="2000" b="1" baseline="-25000" dirty="0" err="1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ساعة</a:t>
            </a:r>
            <a:endParaRPr lang="en-US" sz="2000" b="1" baseline="-25000" dirty="0">
              <a:cs typeface="Calibri" panose="020F0502020204030204" pitchFamily="34" charset="0"/>
            </a:endParaRPr>
          </a:p>
          <a:p>
            <a:pPr marL="0" indent="0" algn="r" rtl="1">
              <a:spcBef>
                <a:spcPts val="2400"/>
              </a:spcBef>
              <a:buNone/>
            </a:pPr>
            <a:r>
              <a:rPr lang="ar" sz="2000" b="1" dirty="0">
                <a:cs typeface="Calibri" panose="020F0502020204030204" pitchFamily="34" charset="0"/>
              </a:rPr>
              <a:t>معاملات انبعاث LCA </a:t>
            </a:r>
            <a:r>
              <a:rPr lang="ar" sz="2000" dirty="0">
                <a:cs typeface="Calibri" panose="020F0502020204030204" pitchFamily="34" charset="0"/>
              </a:rPr>
              <a:t>للخيارين:</a:t>
            </a:r>
          </a:p>
          <a:p>
            <a:pPr marL="0" indent="0" algn="r" rtl="1">
              <a:buNone/>
            </a:pPr>
            <a:r>
              <a:rPr lang="ar" sz="2000" dirty="0">
                <a:cs typeface="Calibri" panose="020F0502020204030204" pitchFamily="34" charset="0"/>
              </a:rPr>
              <a:t>1. متصل بالشبكة الرئيسية: 1.167 كجم من ثاني أكسيد الكربون </a:t>
            </a:r>
            <a:r>
              <a:rPr lang="ar" sz="2000" baseline="-25000" dirty="0">
                <a:cs typeface="Calibri" panose="020F0502020204030204" pitchFamily="34" charset="0"/>
              </a:rPr>
              <a:t>2 </a:t>
            </a:r>
            <a:r>
              <a:rPr lang="ar" sz="2000" dirty="0">
                <a:cs typeface="Calibri" panose="020F0502020204030204" pitchFamily="34" charset="0"/>
              </a:rPr>
              <a:t>مكافئ / </a:t>
            </a:r>
            <a:r>
              <a:rPr lang="ar" sz="2000" dirty="0" err="1">
                <a:cs typeface="Calibri" panose="020F0502020204030204" pitchFamily="34" charset="0"/>
              </a:rPr>
              <a:t>كيلو وات ساعة </a:t>
            </a:r>
            <a:r>
              <a:rPr lang="ar" sz="2000" baseline="-25000" dirty="0" err="1">
                <a:cs typeface="Calibri" panose="020F0502020204030204" pitchFamily="34" charset="0"/>
              </a:rPr>
              <a:t>e</a:t>
            </a:r>
            <a:r>
              <a:rPr lang="ar" sz="2000" dirty="0">
                <a:cs typeface="Calibri" panose="020F0502020204030204" pitchFamily="34" charset="0"/>
              </a:rPr>
              <a:t> </a:t>
            </a:r>
          </a:p>
          <a:p>
            <a:pPr marL="0" indent="0" algn="r" rtl="1">
              <a:buNone/>
            </a:pPr>
            <a:r>
              <a:rPr lang="ar" sz="2000" dirty="0">
                <a:cs typeface="Calibri" panose="020F0502020204030204" pitchFamily="34" charset="0"/>
              </a:rPr>
              <a:t>2. متصلة بالطاقة الشمسية الكهروضوئية الجديدة: 0.02 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كيلوغرام من ثاني أكسيد الكربون </a:t>
            </a:r>
            <a:r>
              <a:rPr lang="ar" sz="2000" baseline="-25000" dirty="0">
                <a:solidFill>
                  <a:prstClr val="black"/>
                </a:solidFill>
                <a:cs typeface="Calibri" panose="020F0502020204030204" pitchFamily="34" charset="0"/>
              </a:rPr>
              <a:t>2 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مكافئ / </a:t>
            </a:r>
            <a:r>
              <a:rPr lang="ar" sz="2000" dirty="0" err="1">
                <a:solidFill>
                  <a:prstClr val="black"/>
                </a:solidFill>
                <a:cs typeface="Calibri" panose="020F0502020204030204" pitchFamily="34" charset="0"/>
              </a:rPr>
              <a:t>كيلو واط ساعة </a:t>
            </a:r>
            <a:r>
              <a:rPr lang="ar" sz="2000" baseline="-25000" dirty="0" err="1">
                <a:solidFill>
                  <a:prstClr val="black"/>
                </a:solidFill>
                <a:cs typeface="Calibri" panose="020F0502020204030204" pitchFamily="34" charset="0"/>
              </a:rPr>
              <a:t>e</a:t>
            </a:r>
            <a:r>
              <a:rPr lang="ar" sz="2000" dirty="0">
                <a:cs typeface="Calibri" panose="020F0502020204030204" pitchFamily="34" charset="0"/>
              </a:rPr>
              <a:t>    </a:t>
            </a:r>
          </a:p>
          <a:p>
            <a:pPr marL="0" indent="0" algn="r" rtl="1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2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9421"/>
            <a:ext cx="2133600" cy="249161"/>
          </a:xfrm>
        </p:spPr>
        <p:txBody>
          <a:bodyPr/>
          <a:lstStyle/>
          <a:p>
            <a:fld id="{243FB592-B9A9-49AA-A86F-4031F7B97808}" type="slidenum">
              <a:rPr lang="en-US" smtClean="0"/>
              <a:t>31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15" name="Rectangle 14"/>
          <p:cNvSpPr/>
          <p:nvPr/>
        </p:nvSpPr>
        <p:spPr>
          <a:xfrm>
            <a:off x="7725508" y="900000"/>
            <a:ext cx="133095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1540049" y="790474"/>
            <a:ext cx="4645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000" b="1" dirty="0">
                <a:cs typeface="Calibri" panose="020F0502020204030204" pitchFamily="34" charset="0"/>
              </a:rPr>
              <a:t>مساحة ال</a:t>
            </a:r>
            <a:r>
              <a:rPr lang="ar-JO" sz="2000" b="1" dirty="0">
                <a:cs typeface="Calibri" panose="020F0502020204030204" pitchFamily="34" charset="0"/>
              </a:rPr>
              <a:t>طابق</a:t>
            </a:r>
            <a:r>
              <a:rPr lang="ar" sz="2000" b="1" dirty="0">
                <a:cs typeface="Calibri" panose="020F0502020204030204" pitchFamily="34" charset="0"/>
              </a:rPr>
              <a:t> الداخلي المفيدة </a:t>
            </a:r>
            <a:r>
              <a:rPr lang="ar" sz="2000" dirty="0">
                <a:cs typeface="Calibri" panose="020F0502020204030204" pitchFamily="34" charset="0"/>
              </a:rPr>
              <a:t>للمبنى 2995.8 م </a:t>
            </a:r>
            <a:r>
              <a:rPr lang="ar" sz="2000" baseline="30000" dirty="0">
                <a:cs typeface="Calibri" panose="020F0502020204030204" pitchFamily="34" charset="0"/>
              </a:rPr>
              <a:t>2 </a:t>
            </a:r>
            <a:r>
              <a:rPr lang="ar" sz="2000" dirty="0">
                <a:cs typeface="Calibri" panose="020F0502020204030204" pitchFamily="34" charset="0"/>
              </a:rPr>
              <a:t>.</a:t>
            </a:r>
            <a:endParaRPr lang="el-GR" sz="2000" dirty="0"/>
          </a:p>
        </p:txBody>
      </p:sp>
      <p:sp>
        <p:nvSpPr>
          <p:cNvPr id="16" name="Rectangle 15"/>
          <p:cNvSpPr/>
          <p:nvPr/>
        </p:nvSpPr>
        <p:spPr>
          <a:xfrm>
            <a:off x="7010400" y="1623925"/>
            <a:ext cx="204471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2-4</a:t>
            </a:r>
            <a:endParaRPr lang="el-GR" sz="2400" dirty="0"/>
          </a:p>
        </p:txBody>
      </p:sp>
      <p:sp>
        <p:nvSpPr>
          <p:cNvPr id="17" name="Rectangle 16"/>
          <p:cNvSpPr/>
          <p:nvPr/>
        </p:nvSpPr>
        <p:spPr>
          <a:xfrm>
            <a:off x="8081729" y="2275977"/>
            <a:ext cx="1157773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000" b="1" i="1" dirty="0">
                <a:cs typeface="Calibri" panose="020F0502020204030204" pitchFamily="34" charset="0"/>
              </a:rPr>
              <a:t>الخطوة</a:t>
            </a:r>
            <a:r>
              <a:rPr lang="en-US" sz="2000" b="1" i="1" dirty="0">
                <a:cs typeface="Calibri" panose="020F0502020204030204" pitchFamily="34" charset="0"/>
              </a:rPr>
              <a:t> </a:t>
            </a:r>
            <a:r>
              <a:rPr lang="ar-JO" sz="2000" b="1" i="1" dirty="0">
                <a:cs typeface="Calibri" panose="020F0502020204030204" pitchFamily="34" charset="0"/>
              </a:rPr>
              <a:t> 5  </a:t>
            </a:r>
            <a:endParaRPr lang="el-GR" sz="2000" dirty="0"/>
          </a:p>
        </p:txBody>
      </p:sp>
      <p:sp>
        <p:nvSpPr>
          <p:cNvPr id="18" name="Rectangle 17"/>
          <p:cNvSpPr/>
          <p:nvPr/>
        </p:nvSpPr>
        <p:spPr>
          <a:xfrm>
            <a:off x="2124318" y="1511400"/>
            <a:ext cx="3784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dirty="0">
                <a:solidFill>
                  <a:prstClr val="black"/>
                </a:solidFill>
              </a:rPr>
              <a:t>لا يستخدم المبنى الوقود في خدماته الفنية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86071" y="3398604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6</a:t>
            </a:r>
            <a:endParaRPr lang="el-GR" sz="2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9FFDAD5-966C-4E19-AAFA-48D3D3E328C3}"/>
              </a:ext>
            </a:extLst>
          </p:cNvPr>
          <p:cNvGrpSpPr/>
          <p:nvPr/>
        </p:nvGrpSpPr>
        <p:grpSpPr>
          <a:xfrm>
            <a:off x="546344" y="2085590"/>
            <a:ext cx="3087810" cy="3261010"/>
            <a:chOff x="887940" y="211513"/>
            <a:chExt cx="2226581" cy="270831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67D59B9-C14D-4BAF-969D-B289ECDC72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940" y="211513"/>
              <a:ext cx="2226581" cy="2708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ounded Rectangle 11">
              <a:extLst>
                <a:ext uri="{FF2B5EF4-FFF2-40B4-BE49-F238E27FC236}">
                  <a16:creationId xmlns:a16="http://schemas.microsoft.com/office/drawing/2014/main" id="{B4CB345B-70B4-41BB-A002-7FDF2DBE12EC}"/>
                </a:ext>
              </a:extLst>
            </p:cNvPr>
            <p:cNvSpPr/>
            <p:nvPr/>
          </p:nvSpPr>
          <p:spPr>
            <a:xfrm>
              <a:off x="2263695" y="999202"/>
              <a:ext cx="815248" cy="157198"/>
            </a:xfrm>
            <a:prstGeom prst="roundRect">
              <a:avLst/>
            </a:prstGeom>
            <a:noFill/>
            <a:ln>
              <a:solidFill>
                <a:srgbClr val="1A96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77A60C8B-8DCF-4311-A6FA-1B5B78508D1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160" y="5070600"/>
            <a:ext cx="2853348" cy="76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1D2E5D0E-3705-48CA-8D6C-738811C4F9CE}"/>
              </a:ext>
            </a:extLst>
          </p:cNvPr>
          <p:cNvSpPr/>
          <p:nvPr/>
        </p:nvSpPr>
        <p:spPr>
          <a:xfrm>
            <a:off x="2245890" y="5965257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700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32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407624" y="941694"/>
                <a:ext cx="7557572" cy="49947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" sz="2000" b="1" dirty="0">
                    <a:solidFill>
                      <a:prstClr val="black"/>
                    </a:solidFill>
                  </a:rPr>
                  <a:t>الغازات الدفيئة (الكهرباء)</a:t>
                </a:r>
              </a:p>
              <a:p>
                <a:pPr algn="r" rtl="1"/>
                <a:endParaRPr lang="en-US" sz="1400" dirty="0">
                  <a:solidFill>
                    <a:prstClr val="black"/>
                  </a:solidFill>
                </a:endParaRPr>
              </a:p>
              <a:p>
                <a:pPr algn="r" rtl="1"/>
                <a:r>
                  <a:rPr lang="ar" sz="2200" dirty="0">
                    <a:solidFill>
                      <a:prstClr val="black"/>
                    </a:solidFill>
                  </a:rPr>
                  <a:t>1 . 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255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242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𝑘𝑊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h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𝑒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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167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𝑘𝑔𝐶𝑂</m:t>
                        </m:r>
                        <m:r>
                          <a:rPr lang="en-US" sz="2200" i="1" baseline="-25000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2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𝑒𝑞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./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𝑘𝑊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h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𝑒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)</m:t>
                        </m:r>
                      </m:num>
                      <m:den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2995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8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sz="2200" b="0" i="1" baseline="3000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ar" sz="2200" dirty="0"/>
                  <a:t>= </a:t>
                </a:r>
                <a:r>
                  <a:rPr lang="ar" sz="2200" b="1" dirty="0"/>
                  <a:t>99.4 </a:t>
                </a:r>
                <a:r>
                  <a:rPr lang="ar" sz="22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كجم من ثاني أكسيد الكربون </a:t>
                </a:r>
                <a:r>
                  <a:rPr lang="ar" sz="2200" b="1" baseline="-25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2 </a:t>
                </a:r>
                <a:r>
                  <a:rPr lang="ar" sz="22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مكافئ / م </a:t>
                </a:r>
                <a:r>
                  <a:rPr lang="ar" sz="2200" b="1" baseline="30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2 </a:t>
                </a:r>
                <a:r>
                  <a:rPr lang="ar" sz="22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/ سنة</a:t>
                </a:r>
              </a:p>
              <a:p>
                <a:pPr algn="r" rtl="1"/>
                <a:endParaRPr lang="en-US" sz="2200" dirty="0">
                  <a:solidFill>
                    <a:prstClr val="black"/>
                  </a:solidFill>
                </a:endParaRPr>
              </a:p>
              <a:p>
                <a:pPr algn="r" rtl="1"/>
                <a:endParaRPr lang="en-US" sz="2200" dirty="0">
                  <a:solidFill>
                    <a:prstClr val="black"/>
                  </a:solidFill>
                </a:endParaRPr>
              </a:p>
              <a:p>
                <a:pPr algn="r" rtl="1"/>
                <a:r>
                  <a:rPr lang="ar" sz="2200" dirty="0">
                    <a:solidFill>
                      <a:prstClr val="black"/>
                    </a:solidFill>
                  </a:rPr>
                  <a:t>2. 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255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242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𝑘𝑊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h</m:t>
                        </m:r>
                        <m:r>
                          <a:rPr lang="en-US" sz="2200" b="0" i="1" baseline="-2500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𝑒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i="1" smtClean="0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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02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𝑘𝑔𝐶𝑂</m:t>
                        </m:r>
                        <m:r>
                          <a:rPr lang="en-US" sz="2200" i="1" baseline="-25000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2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𝑒𝑞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./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𝑘𝑊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h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𝑒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  <a:sym typeface="Wingdings"/>
                          </a:rPr>
                          <m:t>)</m:t>
                        </m:r>
                      </m:num>
                      <m:den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2995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8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sz="2200" i="1" baseline="3000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ar" sz="2200" dirty="0"/>
                  <a:t>= </a:t>
                </a:r>
                <a:r>
                  <a:rPr lang="ar" sz="2200" b="1" dirty="0"/>
                  <a:t>1.7 </a:t>
                </a:r>
                <a:r>
                  <a:rPr lang="ar" sz="22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كجم من ثاني </a:t>
                </a:r>
                <a:r>
                  <a:rPr lang="ar" sz="2200" b="1" dirty="0"/>
                  <a:t>أكسيد الكربون </a:t>
                </a:r>
                <a:r>
                  <a:rPr lang="ar" sz="2200" b="1" baseline="-25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2 </a:t>
                </a:r>
                <a:r>
                  <a:rPr lang="ar" sz="22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مكافئ / م </a:t>
                </a:r>
                <a:r>
                  <a:rPr lang="ar" sz="2200" b="1" baseline="30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2 </a:t>
                </a:r>
                <a:r>
                  <a:rPr lang="ar" sz="22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/ سنة</a:t>
                </a:r>
              </a:p>
              <a:p>
                <a:pPr algn="r" rtl="1"/>
                <a:endParaRPr lang="en-US" sz="2200" dirty="0"/>
              </a:p>
              <a:p>
                <a:pPr algn="r" rtl="1"/>
                <a:r>
                  <a:rPr lang="ar" sz="1600" i="1" dirty="0">
                    <a:solidFill>
                      <a:prstClr val="black"/>
                    </a:solidFill>
                  </a:rPr>
                  <a:t>نظرًا لأن EUI للكهرباء كان متاحًا ، يمكن للمرء استخدام هذه البيانات مباشرة لإجراء الحسابات</a:t>
                </a:r>
              </a:p>
              <a:p>
                <a:pPr algn="r" rtl="1"/>
                <a:endParaRPr lang="en-US" sz="1600" i="1" dirty="0">
                  <a:solidFill>
                    <a:prstClr val="black"/>
                  </a:solidFill>
                </a:endParaRPr>
              </a:p>
              <a:p>
                <a:pPr algn="r" rtl="1"/>
                <a:r>
                  <a:rPr lang="ar" sz="1600" i="1" dirty="0">
                    <a:solidFill>
                      <a:prstClr val="black"/>
                    </a:solidFill>
                  </a:rPr>
                  <a:t>1 . E = 85.2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𝑘𝑊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h</m:t>
                        </m:r>
                        <m:r>
                          <a:rPr lang="en-US" sz="1600" b="0" i="1" baseline="-2500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𝑒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sz="1600" b="0" i="1" baseline="3000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ar" sz="1600" i="1" dirty="0"/>
                  <a:t> </a:t>
                </a:r>
                <a:r>
                  <a:rPr lang="ar" sz="1600" i="1" dirty="0">
                    <a:sym typeface="Wingdings"/>
                  </a:rPr>
                  <a:t> 1.167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  <a:sym typeface="Wingdings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/>
                            <a:sym typeface="Wingdings"/>
                          </a:rPr>
                          <m:t>𝑘𝑔𝐶𝑂</m:t>
                        </m:r>
                        <m:r>
                          <a:rPr lang="en-US" sz="1600" b="0" i="1" baseline="-25000" smtClean="0">
                            <a:latin typeface="Cambria Math"/>
                            <a:sym typeface="Wingdings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/>
                            <a:sym typeface="Wingdings"/>
                          </a:rPr>
                          <m:t>𝑒𝑞</m:t>
                        </m:r>
                        <m:r>
                          <a:rPr lang="en-US" sz="1600" b="0" i="1" smtClean="0">
                            <a:latin typeface="Cambria Math"/>
                            <a:sym typeface="Wingdings"/>
                          </a:rPr>
                          <m:t>.</m:t>
                        </m:r>
                      </m:num>
                      <m:den>
                        <m:r>
                          <a:rPr lang="en-US" sz="1600" b="0" i="1" smtClean="0">
                            <a:latin typeface="Cambria Math"/>
                            <a:sym typeface="Wingdings"/>
                          </a:rPr>
                          <m:t>𝑘𝑊</m:t>
                        </m:r>
                        <m:r>
                          <a:rPr lang="en-US" sz="1600" b="0" i="1" smtClean="0">
                            <a:latin typeface="Cambria Math"/>
                            <a:sym typeface="Wingdings"/>
                          </a:rPr>
                          <m:t>h</m:t>
                        </m:r>
                        <m:r>
                          <a:rPr lang="en-US" sz="1600" b="0" i="1" baseline="-25000" smtClean="0">
                            <a:latin typeface="Cambria Math"/>
                            <a:sym typeface="Wingdings"/>
                          </a:rPr>
                          <m:t>𝑒</m:t>
                        </m:r>
                      </m:den>
                    </m:f>
                  </m:oMath>
                </a14:m>
                <a:r>
                  <a:rPr lang="ar" sz="1600" i="1" dirty="0"/>
                  <a:t>= 99.4 </a:t>
                </a:r>
                <a:r>
                  <a:rPr lang="ar" sz="1600" i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كجم مكافئ </a:t>
                </a:r>
                <a:r>
                  <a:rPr lang="ar" sz="1600" i="1" baseline="-25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ثاني </a:t>
                </a:r>
                <a:r>
                  <a:rPr lang="ar" sz="1600" i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أكسيد الكربون / م </a:t>
                </a:r>
                <a:r>
                  <a:rPr lang="ar" sz="1600" i="1" baseline="30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2 </a:t>
                </a:r>
                <a:r>
                  <a:rPr lang="ar" sz="1600" i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/ سنة</a:t>
                </a:r>
              </a:p>
              <a:p>
                <a:pPr algn="r" rtl="1"/>
                <a:endParaRPr lang="en-US" sz="1600" i="1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algn="r" rtl="1"/>
                <a:r>
                  <a:rPr lang="ar" sz="1600" i="1" dirty="0">
                    <a:solidFill>
                      <a:prstClr val="black"/>
                    </a:solidFill>
                  </a:rPr>
                  <a:t>2 . E = 85.2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𝑘𝑊</m:t>
                        </m:r>
                        <m:r>
                          <a:rPr lang="en-US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h</m:t>
                        </m:r>
                        <m:r>
                          <a:rPr lang="en-US" sz="1600" b="0" i="1" baseline="-2500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𝑒</m:t>
                        </m:r>
                      </m:num>
                      <m:den>
                        <m:r>
                          <a:rPr lang="en-US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sz="1600" i="1" baseline="3000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ar" sz="1600" i="1" dirty="0"/>
                  <a:t> </a:t>
                </a:r>
                <a:r>
                  <a:rPr lang="ar" sz="1600" i="1" dirty="0">
                    <a:sym typeface="Wingdings"/>
                  </a:rPr>
                  <a:t> 0.02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sym typeface="Wingdings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  <a:sym typeface="Wingdings"/>
                          </a:rPr>
                          <m:t>𝑘𝑔𝐶𝑂</m:t>
                        </m:r>
                        <m:r>
                          <a:rPr lang="en-US" sz="1600" i="1" baseline="-25000">
                            <a:latin typeface="Cambria Math"/>
                            <a:sym typeface="Wingdings"/>
                          </a:rPr>
                          <m:t>2</m:t>
                        </m:r>
                        <m:r>
                          <a:rPr lang="en-US" sz="1600" i="1">
                            <a:latin typeface="Cambria Math"/>
                            <a:sym typeface="Wingdings"/>
                          </a:rPr>
                          <m:t>𝑒𝑞</m:t>
                        </m:r>
                        <m:r>
                          <a:rPr lang="en-US" sz="1600" i="1">
                            <a:latin typeface="Cambria Math"/>
                            <a:sym typeface="Wingdings"/>
                          </a:rPr>
                          <m:t>.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  <a:sym typeface="Wingdings"/>
                          </a:rPr>
                          <m:t>𝑘𝑊</m:t>
                        </m:r>
                        <m:r>
                          <a:rPr lang="en-US" sz="1600" i="1">
                            <a:latin typeface="Cambria Math"/>
                            <a:sym typeface="Wingdings"/>
                          </a:rPr>
                          <m:t>h</m:t>
                        </m:r>
                        <m:r>
                          <a:rPr lang="en-US" sz="1600" b="0" i="1" baseline="-25000" smtClean="0">
                            <a:latin typeface="Cambria Math"/>
                            <a:sym typeface="Wingdings"/>
                          </a:rPr>
                          <m:t>𝑒</m:t>
                        </m:r>
                      </m:den>
                    </m:f>
                  </m:oMath>
                </a14:m>
                <a:r>
                  <a:rPr lang="ar" sz="1600" i="1" dirty="0"/>
                  <a:t>= 1.7 </a:t>
                </a:r>
                <a:r>
                  <a:rPr lang="ar" sz="1600" i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كجم من ثاني أكسيد الكربون </a:t>
                </a:r>
                <a:r>
                  <a:rPr lang="ar" sz="1600" i="1" baseline="-25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2 </a:t>
                </a:r>
                <a:r>
                  <a:rPr lang="ar" sz="1600" i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مكافئ / م </a:t>
                </a:r>
                <a:r>
                  <a:rPr lang="ar" sz="1600" i="1" baseline="30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2 </a:t>
                </a:r>
                <a:r>
                  <a:rPr lang="ar" sz="1600" i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/ سنة</a:t>
                </a:r>
              </a:p>
              <a:p>
                <a:pPr algn="r" rtl="1"/>
                <a:endParaRPr lang="en-US" sz="1600" i="1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24" y="941694"/>
                <a:ext cx="7557572" cy="4994701"/>
              </a:xfrm>
              <a:prstGeom prst="rect">
                <a:avLst/>
              </a:prstGeom>
              <a:blipFill>
                <a:blip r:embed="rId2"/>
                <a:stretch>
                  <a:fillRect t="-488" r="-11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7631724" y="941694"/>
            <a:ext cx="142474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7</a:t>
            </a:r>
            <a:endParaRPr lang="el-GR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021C06-8632-493B-82A1-A26E85010EFD}"/>
              </a:ext>
            </a:extLst>
          </p:cNvPr>
          <p:cNvSpPr/>
          <p:nvPr/>
        </p:nvSpPr>
        <p:spPr>
          <a:xfrm>
            <a:off x="2245890" y="6000426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69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9421"/>
            <a:ext cx="2133600" cy="249161"/>
          </a:xfrm>
        </p:spPr>
        <p:txBody>
          <a:bodyPr/>
          <a:lstStyle/>
          <a:p>
            <a:fld id="{243FB592-B9A9-49AA-A86F-4031F7B97808}" type="slidenum">
              <a:rPr lang="en-US" smtClean="0"/>
              <a:t>33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16" name="Rectangle 15"/>
          <p:cNvSpPr/>
          <p:nvPr/>
        </p:nvSpPr>
        <p:spPr>
          <a:xfrm>
            <a:off x="7404366" y="1068643"/>
            <a:ext cx="163281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8-10</a:t>
            </a:r>
            <a:endParaRPr lang="el-GR" sz="2400" dirty="0"/>
          </a:p>
        </p:txBody>
      </p:sp>
      <p:sp>
        <p:nvSpPr>
          <p:cNvPr id="17" name="Rectangle 16"/>
          <p:cNvSpPr/>
          <p:nvPr/>
        </p:nvSpPr>
        <p:spPr>
          <a:xfrm>
            <a:off x="7912646" y="2128806"/>
            <a:ext cx="112453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11</a:t>
            </a:r>
            <a:endParaRPr lang="el-GR" sz="2400" dirty="0"/>
          </a:p>
        </p:txBody>
      </p:sp>
      <p:sp>
        <p:nvSpPr>
          <p:cNvPr id="18" name="Rectangle 17"/>
          <p:cNvSpPr/>
          <p:nvPr/>
        </p:nvSpPr>
        <p:spPr>
          <a:xfrm>
            <a:off x="998903" y="1026199"/>
            <a:ext cx="55074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sz="2000" dirty="0">
                <a:solidFill>
                  <a:prstClr val="black"/>
                </a:solidFill>
              </a:rPr>
              <a:t>لا يستخدم المبنى </a:t>
            </a:r>
            <a:r>
              <a:rPr lang="ar" sz="2000" dirty="0"/>
              <a:t>شبكة </a:t>
            </a:r>
            <a:r>
              <a:rPr lang="ar" sz="2000" b="1" dirty="0"/>
              <a:t>تدفئة / تبريد المناطق </a:t>
            </a:r>
            <a:r>
              <a:rPr lang="ar" sz="2000" dirty="0">
                <a:solidFill>
                  <a:prstClr val="black"/>
                </a:solidFill>
              </a:rPr>
              <a:t>لخدماته الفنية</a:t>
            </a:r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3795" y="2024882"/>
            <a:ext cx="6984513" cy="4874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000" b="1" dirty="0">
                <a:cs typeface="Calibri" panose="020F0502020204030204" pitchFamily="34" charset="0"/>
              </a:rPr>
              <a:t>احسب إجمالي كثافة LCA GHG (مكافئ</a:t>
            </a:r>
            <a:r>
              <a:rPr lang="ar-JO" sz="2000" b="1" dirty="0">
                <a:cs typeface="Calibri" panose="020F0502020204030204" pitchFamily="34" charset="0"/>
              </a:rPr>
              <a:t> كغم</a:t>
            </a:r>
            <a:r>
              <a:rPr lang="ar" sz="2000" b="1" dirty="0">
                <a:cs typeface="Calibri" panose="020F0502020204030204" pitchFamily="34" charset="0"/>
              </a:rPr>
              <a:t> ثاني أكسيد الكربون </a:t>
            </a:r>
            <a:r>
              <a:rPr lang="ar" sz="2000" b="1" baseline="-25000" dirty="0">
                <a:cs typeface="Calibri" panose="020F0502020204030204" pitchFamily="34" charset="0"/>
              </a:rPr>
              <a:t>/ </a:t>
            </a:r>
            <a:r>
              <a:rPr lang="ar" sz="2000" b="1" dirty="0">
                <a:cs typeface="Calibri" panose="020F0502020204030204" pitchFamily="34" charset="0"/>
              </a:rPr>
              <a:t>م </a:t>
            </a:r>
            <a:r>
              <a:rPr lang="ar" sz="2000" b="1" baseline="30000" dirty="0">
                <a:cs typeface="Calibri" panose="020F0502020204030204" pitchFamily="34" charset="0"/>
              </a:rPr>
              <a:t>2 </a:t>
            </a:r>
            <a:r>
              <a:rPr lang="ar" sz="2000" b="1" dirty="0">
                <a:cs typeface="Calibri" panose="020F0502020204030204" pitchFamily="34" charset="0"/>
              </a:rPr>
              <a:t>/ سنة )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331" y="2645396"/>
            <a:ext cx="2643338" cy="174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594339" y="2997766"/>
            <a:ext cx="5416062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E = 99.4 </a:t>
            </a:r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كجم من ثاني أكسيد الكربون </a:t>
            </a:r>
            <a:r>
              <a:rPr lang="ar" sz="2800" b="1" u="sng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2 </a:t>
            </a:r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مكافئ / م </a:t>
            </a:r>
            <a:r>
              <a:rPr lang="ar" sz="28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2 </a:t>
            </a:r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/ سنة</a:t>
            </a:r>
          </a:p>
          <a:p>
            <a:pPr algn="r" rtl="1"/>
            <a:endParaRPr lang="en-US" sz="105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endParaRPr lang="en-US" sz="1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E = 1.7 </a:t>
            </a:r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كجم من ثاني أكسيد الكربون </a:t>
            </a:r>
            <a:r>
              <a:rPr lang="ar" sz="2800" b="1" u="sng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2 </a:t>
            </a:r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مكافئ / م </a:t>
            </a:r>
            <a:r>
              <a:rPr lang="ar" sz="28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2 </a:t>
            </a:r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/ سنة</a:t>
            </a:r>
          </a:p>
          <a:p>
            <a:pPr algn="r" rtl="1"/>
            <a:endParaRPr 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DAF170-97EF-435C-B481-5F76A2A8E668}"/>
              </a:ext>
            </a:extLst>
          </p:cNvPr>
          <p:cNvSpPr/>
          <p:nvPr/>
        </p:nvSpPr>
        <p:spPr>
          <a:xfrm>
            <a:off x="2245890" y="5988703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443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34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 -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مرحلة 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 الاستخدام </a:t>
            </a:r>
            <a:endParaRPr lang="it-IT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9DFC2F-03AE-4D52-993A-673FDCCAB090}"/>
              </a:ext>
            </a:extLst>
          </p:cNvPr>
          <p:cNvSpPr/>
          <p:nvPr/>
        </p:nvSpPr>
        <p:spPr>
          <a:xfrm>
            <a:off x="2245890" y="5988703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571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07406" cy="452596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just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000" dirty="0">
                <a:cs typeface="Calibri" panose="020F0502020204030204" pitchFamily="34" charset="0"/>
              </a:rPr>
              <a:t>يستخدم مبنى المكاتب الموجود في أثينا ناق</a:t>
            </a:r>
            <a:r>
              <a:rPr lang="ar-JO" sz="2000" dirty="0">
                <a:cs typeface="Calibri" panose="020F0502020204030204" pitchFamily="34" charset="0"/>
              </a:rPr>
              <a:t>لي</a:t>
            </a:r>
            <a:r>
              <a:rPr lang="ar" sz="2000" dirty="0">
                <a:cs typeface="Calibri" panose="020F0502020204030204" pitchFamily="34" charset="0"/>
              </a:rPr>
              <a:t> طاقة مختلفتين. المبنى متصل بشبكة الكهرباء الرئيسية ويحتوي على نظام تدفئة مركزي يستخد</a:t>
            </a:r>
            <a:r>
              <a:rPr lang="ar-JO" sz="2000" dirty="0">
                <a:cs typeface="Calibri" panose="020F0502020204030204" pitchFamily="34" charset="0"/>
              </a:rPr>
              <a:t>م سخان</a:t>
            </a:r>
            <a:r>
              <a:rPr lang="ar" sz="2000" dirty="0">
                <a:cs typeface="Calibri" panose="020F0502020204030204" pitchFamily="34" charset="0"/>
              </a:rPr>
              <a:t> </a:t>
            </a:r>
            <a:r>
              <a:rPr lang="ar-JO" sz="2000" dirty="0">
                <a:cs typeface="Calibri" panose="020F0502020204030204" pitchFamily="34" charset="0"/>
              </a:rPr>
              <a:t>ي</a:t>
            </a:r>
            <a:r>
              <a:rPr lang="ar" sz="2000" dirty="0">
                <a:cs typeface="Calibri" panose="020F0502020204030204" pitchFamily="34" charset="0"/>
              </a:rPr>
              <a:t>عمل بالزيت مع تهوية ميكانيكية للعادم. تم تجهيز كل مكتب بمضخة حرارية محلية منفصلة للتبريد. يتم تقديم الماء الساخن المنزلي بواسطة سخانات المياه الكهربائية المحلية ذات التدفق المستمر ( </a:t>
            </a:r>
            <a:r>
              <a:rPr lang="ar" sz="2000" dirty="0" err="1">
                <a:cs typeface="Calibri" panose="020F0502020204030204" pitchFamily="34" charset="0"/>
              </a:rPr>
              <a:t>بدون خزان </a:t>
            </a:r>
            <a:r>
              <a:rPr lang="ar" sz="2000" dirty="0">
                <a:cs typeface="Calibri" panose="020F0502020204030204" pitchFamily="34" charset="0"/>
              </a:rPr>
              <a:t>).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 algn="just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المتاحة </a:t>
            </a:r>
            <a:r>
              <a:rPr lang="ar" sz="2000" i="1" dirty="0">
                <a:cs typeface="Calibri" panose="020F0502020204030204" pitchFamily="34" charset="0"/>
              </a:rPr>
              <a:t>: قدم مدير المبنى </a:t>
            </a:r>
            <a:r>
              <a:rPr lang="ar" sz="2000" b="1" i="1" dirty="0">
                <a:cs typeface="Calibri" panose="020F0502020204030204" pitchFamily="34" charset="0"/>
              </a:rPr>
              <a:t>المخططات الأرضية واستهلاك الطاقة </a:t>
            </a:r>
            <a:r>
              <a:rPr lang="ar" sz="2000" i="1" dirty="0">
                <a:cs typeface="Calibri" panose="020F0502020204030204" pitchFamily="34" charset="0"/>
              </a:rPr>
              <a:t>السنوي على مدى عدة سنوات. تتوافق كميات النفط مع إجمالي طلبات الوقود التي تم تسليمها إلى المبنى كل عام . تم أيضًا استخراج بيانات استخدام الكهرباء من فواتير الكهرباء التي تتوافق مع إجمالي الطلب على الطاقة الكهربائية للمبنى لجميع الاستخدامات النهائية للمبنى خلال العام المقابل.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3863" y="4943149"/>
            <a:ext cx="8514080" cy="789785"/>
            <a:chOff x="314960" y="3894370"/>
            <a:chExt cx="8514080" cy="789785"/>
          </a:xfrm>
        </p:grpSpPr>
        <p:sp>
          <p:nvSpPr>
            <p:cNvPr id="11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3894370"/>
              <a:ext cx="8514080" cy="78978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كثافة LCA GHG ، أي انبعاثات </a:t>
              </a:r>
              <a:r>
                <a:rPr lang="ar" sz="2000" b="1" dirty="0">
                  <a:cs typeface="Calibri" panose="020F0502020204030204" pitchFamily="34" charset="0"/>
                </a:rPr>
                <a:t>مكافئ ثاني</a:t>
              </a:r>
              <a:r>
                <a:rPr lang="ar" sz="2000" b="1" baseline="-25000" dirty="0">
                  <a:cs typeface="Calibri" panose="020F0502020204030204" pitchFamily="34" charset="0"/>
                </a:rPr>
                <a:t> </a:t>
              </a:r>
              <a:r>
                <a:rPr lang="ar" sz="2000" b="1" dirty="0">
                  <a:cs typeface="Calibri" panose="020F0502020204030204" pitchFamily="34" charset="0"/>
                </a:rPr>
                <a:t>أكسيد الكربون .</a:t>
              </a:r>
              <a:endParaRPr lang="en-US" sz="2000" b="1" dirty="0">
                <a:cs typeface="Calibri" panose="020F0502020204030204" pitchFamily="34" charset="0"/>
              </a:endParaRPr>
            </a:p>
            <a:p>
              <a:pPr marL="0" indent="0" algn="r" rtl="1">
                <a:spcBef>
                  <a:spcPts val="0"/>
                </a:spcBef>
                <a:buNone/>
              </a:pPr>
              <a:r>
                <a:rPr lang="ar" sz="2000" b="1" dirty="0"/>
                <a:t>تحديد المصدر الرئيسي للانبعاثات السنوية</a:t>
              </a:r>
              <a:endParaRPr lang="en-US" sz="2000" dirty="0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929882"/>
              <a:ext cx="511108" cy="59115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1C9CC622-A8B3-4451-A7E4-6AD27B62D989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400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85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945100"/>
              </p:ext>
            </p:extLst>
          </p:nvPr>
        </p:nvGraphicFramePr>
        <p:xfrm>
          <a:off x="600982" y="1524002"/>
          <a:ext cx="7471668" cy="13817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7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7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" dirty="0"/>
                        <a:t>زيت ( </a:t>
                      </a:r>
                      <a:r>
                        <a:rPr lang="ar" dirty="0" err="1"/>
                        <a:t>لتر </a:t>
                      </a:r>
                      <a:r>
                        <a:rPr lang="ar" dirty="0"/>
                        <a:t>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50500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43900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48100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" dirty="0"/>
                        <a:t>الكهرباء ( </a:t>
                      </a:r>
                      <a:r>
                        <a:rPr lang="ar" dirty="0" err="1"/>
                        <a:t>كيلوواط </a:t>
                      </a:r>
                      <a:r>
                        <a:rPr lang="ar" baseline="-25000" dirty="0" err="1"/>
                        <a:t>ساعة </a:t>
                      </a:r>
                      <a:r>
                        <a:rPr lang="ar" dirty="0"/>
                        <a:t>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451155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399321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420233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43145"/>
            <a:ext cx="3129127" cy="2458568"/>
          </a:xfrm>
          <a:prstGeom prst="rect">
            <a:avLst/>
          </a:prstGeom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50692" y="801445"/>
            <a:ext cx="5055158" cy="4294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000" b="1" dirty="0">
                <a:cs typeface="Calibri" panose="020F0502020204030204" pitchFamily="34" charset="0"/>
              </a:rPr>
              <a:t>الكمية السنوية من الوقود والكهرباء المسلمة للمبنى</a:t>
            </a:r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833869" y="2928858"/>
            <a:ext cx="2555631" cy="4294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sz="2000" b="1" dirty="0">
                <a:cs typeface="Calibri" panose="020F0502020204030204" pitchFamily="34" charset="0"/>
              </a:rPr>
              <a:t>خطة </a:t>
            </a:r>
            <a:r>
              <a:rPr lang="ar-JO" sz="2000" b="1" dirty="0">
                <a:cs typeface="Calibri" panose="020F0502020204030204" pitchFamily="34" charset="0"/>
              </a:rPr>
              <a:t>طابق</a:t>
            </a:r>
            <a:r>
              <a:rPr lang="ar" sz="2000" b="1" dirty="0">
                <a:cs typeface="Calibri" panose="020F0502020204030204" pitchFamily="34" charset="0"/>
              </a:rPr>
              <a:t> نموذجية</a:t>
            </a:r>
          </a:p>
        </p:txBody>
      </p:sp>
      <p:sp>
        <p:nvSpPr>
          <p:cNvPr id="4" name="Rectangle 3"/>
          <p:cNvSpPr/>
          <p:nvPr/>
        </p:nvSpPr>
        <p:spPr>
          <a:xfrm>
            <a:off x="4337222" y="334910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rtl="1">
              <a:spcBef>
                <a:spcPts val="600"/>
              </a:spcBef>
              <a:spcAft>
                <a:spcPts val="1200"/>
              </a:spcAft>
            </a:pP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تم التحقق من مخططات الطوابق خلال عملية تدقيق طاقة قصيرة للمبنى ويمكن استخدامها لتقدير المساحة الأرضية المفيدة للمبنى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178" y="3349109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26" y="2203883"/>
            <a:ext cx="277926" cy="44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1764254"/>
            <a:ext cx="327633" cy="41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973476" y="824519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BE6C5C-A763-41E8-BB90-F359C009240A}"/>
              </a:ext>
            </a:extLst>
          </p:cNvPr>
          <p:cNvSpPr/>
          <p:nvPr/>
        </p:nvSpPr>
        <p:spPr>
          <a:xfrm>
            <a:off x="2245890" y="5988703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192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37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2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6533" y="900000"/>
            <a:ext cx="8541382" cy="17274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000" b="1" dirty="0">
                <a:cs typeface="Calibri" panose="020F0502020204030204" pitchFamily="34" charset="0"/>
              </a:rPr>
              <a:t>احسب مساحة الأرضية المفيدة للمبنى</a:t>
            </a:r>
          </a:p>
          <a:p>
            <a:pPr marL="0" indent="0" algn="r" rtl="1">
              <a:buNone/>
            </a:pPr>
            <a:r>
              <a:rPr lang="ar" sz="2000" dirty="0">
                <a:cs typeface="Calibri" panose="020F0502020204030204" pitchFamily="34" charset="0"/>
              </a:rPr>
              <a:t>استخدم مخططات الطوابق المتاحة التي تمت مراجعتها والتأكد من توافقها مع المبنى الحالي أثناء إجراء تدقيق قصير للطاقة.</a:t>
            </a:r>
          </a:p>
          <a:p>
            <a:pPr marL="0" indent="0" algn="r" rtl="1">
              <a:buNone/>
            </a:pPr>
            <a:r>
              <a:rPr lang="ar" sz="2000" dirty="0">
                <a:cs typeface="Calibri" panose="020F0502020204030204" pitchFamily="34" charset="0"/>
              </a:rPr>
              <a:t>استخدم الأبعاد الداخلية. استبعد من تمرين القياس مناطق ال</a:t>
            </a:r>
            <a:r>
              <a:rPr lang="ar-JO" sz="2000" dirty="0">
                <a:cs typeface="Calibri" panose="020F0502020204030204" pitchFamily="34" charset="0"/>
              </a:rPr>
              <a:t>طوابق</a:t>
            </a:r>
            <a:r>
              <a:rPr lang="ar" sz="2000" dirty="0">
                <a:cs typeface="Calibri" panose="020F0502020204030204" pitchFamily="34" charset="0"/>
              </a:rPr>
              <a:t> غير الموجودة في النطاق (انظر المستويات)</a:t>
            </a:r>
          </a:p>
          <a:p>
            <a:pPr marL="0" indent="0" algn="r" rtl="1">
              <a:spcBef>
                <a:spcPts val="1800"/>
              </a:spcBef>
              <a:buNone/>
            </a:pPr>
            <a:r>
              <a:rPr lang="ar" sz="2000" dirty="0">
                <a:cs typeface="Calibri" panose="020F0502020204030204" pitchFamily="34" charset="0"/>
              </a:rPr>
              <a:t>أرضية داخلية مفيدة : </a:t>
            </a:r>
            <a:r>
              <a:rPr lang="ar" sz="2000" b="1" u="sng" dirty="0">
                <a:cs typeface="Calibri" panose="020F0502020204030204" pitchFamily="34" charset="0"/>
              </a:rPr>
              <a:t>4،915.1 م </a:t>
            </a:r>
            <a:r>
              <a:rPr lang="ar" sz="2000" b="1" u="sng" baseline="30000" dirty="0">
                <a:cs typeface="Calibri" panose="020F0502020204030204" pitchFamily="34" charset="0"/>
              </a:rPr>
              <a:t>2</a:t>
            </a:r>
            <a:r>
              <a:rPr lang="ar" sz="2000" b="1" u="sng" dirty="0">
                <a:cs typeface="Calibri" panose="020F0502020204030204" pitchFamily="34" charset="0"/>
              </a:rPr>
              <a:t>  </a:t>
            </a:r>
            <a:endParaRPr lang="en-US" sz="2000" b="1" u="sng" dirty="0">
              <a:cs typeface="Calibri" panose="020F050202020403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215615" y="3302598"/>
            <a:ext cx="2837848" cy="2427401"/>
            <a:chOff x="1215615" y="3302598"/>
            <a:chExt cx="2837848" cy="2427401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432" y="3302598"/>
              <a:ext cx="2715031" cy="2058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1215615" y="5360667"/>
              <a:ext cx="28378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dirty="0"/>
                <a:t>طابق نموذجي</a:t>
              </a:r>
              <a:endParaRPr lang="en-US" dirty="0"/>
            </a:p>
          </p:txBody>
        </p:sp>
      </p:grp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1" y="20699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49662" y="841385"/>
            <a:ext cx="150680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D70F5C-B101-4183-8ED4-64CBEA32EC58}"/>
              </a:ext>
            </a:extLst>
          </p:cNvPr>
          <p:cNvSpPr/>
          <p:nvPr/>
        </p:nvSpPr>
        <p:spPr>
          <a:xfrm>
            <a:off x="2245890" y="5988703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6FEEE9-98F8-43B0-AB42-46EC640EAF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6" t="13894" r="7926" b="28801"/>
          <a:stretch/>
        </p:blipFill>
        <p:spPr bwMode="auto">
          <a:xfrm>
            <a:off x="4836649" y="3148543"/>
            <a:ext cx="3917257" cy="2891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721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7932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181778" y="1056686"/>
                <a:ext cx="8208729" cy="4525963"/>
              </a:xfrm>
              <a:prstGeom prst="rect">
                <a:avLst/>
              </a:prstGeom>
              <a:noFill/>
            </p:spPr>
            <p:txBody>
              <a:bodyPr>
                <a:normAutofit fontScale="92500" lnSpcReduction="10000"/>
              </a:bodyPr>
              <a:lstStyle/>
              <a:p>
                <a:pPr marL="0" indent="0" algn="ctr" rtl="1">
                  <a:buNone/>
                </a:pPr>
                <a:r>
                  <a:rPr lang="ar" sz="2200" b="1" dirty="0">
                    <a:cs typeface="Calibri" panose="020F0502020204030204" pitchFamily="34" charset="0"/>
                  </a:rPr>
                  <a:t>احسب كمية ناقلات الطاقة المختلفة لخدمات البناء الفنية</a:t>
                </a:r>
              </a:p>
              <a:p>
                <a:pPr marL="0" indent="0" algn="ctr" rtl="1">
                  <a:buNone/>
                </a:pPr>
                <a:endParaRPr lang="en-US" sz="2200" b="1" dirty="0">
                  <a:cs typeface="Calibri" panose="020F0502020204030204" pitchFamily="34" charset="0"/>
                </a:endParaRPr>
              </a:p>
              <a:p>
                <a:pPr marL="0" indent="0" algn="r" rtl="1">
                  <a:buNone/>
                </a:pPr>
                <a:r>
                  <a:rPr lang="ar" sz="2200" b="1" dirty="0">
                    <a:cs typeface="Calibri" panose="020F0502020204030204" pitchFamily="34" charset="0"/>
                  </a:rPr>
                  <a:t>الوقود</a:t>
                </a:r>
                <a:endParaRPr lang="en-US" sz="2200" b="1" dirty="0">
                  <a:cs typeface="Calibri" panose="020F0502020204030204" pitchFamily="34" charset="0"/>
                </a:endParaRPr>
              </a:p>
              <a:p>
                <a:pPr marL="0" indent="0" algn="r" rtl="1">
                  <a:buNone/>
                </a:pPr>
                <a:endParaRPr lang="en-US" sz="2200" b="1" dirty="0">
                  <a:cs typeface="Calibri" panose="020F0502020204030204" pitchFamily="34" charset="0"/>
                </a:endParaRPr>
              </a:p>
              <a:p>
                <a:pPr algn="r" rtl="1">
                  <a:buFont typeface="Courier New" panose="02070309020205020404" pitchFamily="49" charset="0"/>
                  <a:buChar char="o"/>
                </a:pPr>
                <a:r>
                  <a:rPr lang="ar" sz="2200" b="1" dirty="0">
                    <a:cs typeface="Calibri" panose="020F0502020204030204" pitchFamily="34" charset="0"/>
                  </a:rPr>
                  <a:t>زيت</a:t>
                </a:r>
                <a:endParaRPr lang="en-US" sz="2200" dirty="0">
                  <a:cs typeface="Calibri" panose="020F0502020204030204" pitchFamily="34" charset="0"/>
                </a:endParaRPr>
              </a:p>
              <a:p>
                <a:pPr marL="0" indent="0" algn="r" rtl="1">
                  <a:buNone/>
                </a:pPr>
                <a:r>
                  <a:rPr lang="ar" sz="2200" dirty="0">
                    <a:cs typeface="Calibri" panose="020F0502020204030204" pitchFamily="34" charset="0"/>
                  </a:rPr>
                  <a:t>تستخدم لتدفئة المساحات</a:t>
                </a:r>
              </a:p>
              <a:p>
                <a:pPr marL="0" indent="0" algn="r" rtl="1">
                  <a:buNone/>
                </a:pPr>
                <a:r>
                  <a:rPr lang="ar" sz="2200" i="1" dirty="0">
                    <a:cs typeface="Calibri" panose="020F0502020204030204" pitchFamily="34" charset="0"/>
                  </a:rPr>
                  <a:t>افترض أن كمية النفط التي يتم تسليمها إلى المبنى مستخدمة فعليًا خلال السنة التقويمية لخدماتها الفنية (تدفئة المكان)</a:t>
                </a:r>
              </a:p>
              <a:p>
                <a:pPr marL="0" indent="0" algn="r" rtl="1">
                  <a:buNone/>
                </a:pPr>
                <a:endParaRPr lang="en-US" sz="2200" i="1" dirty="0">
                  <a:cs typeface="Calibri" panose="020F0502020204030204" pitchFamily="34" charset="0"/>
                </a:endParaRPr>
              </a:p>
              <a:p>
                <a:pPr marL="0" indent="0" algn="r" rtl="1">
                  <a:buNone/>
                </a:pPr>
                <a:r>
                  <a:rPr lang="ar" sz="2200" dirty="0">
                    <a:cs typeface="Calibri" panose="020F0502020204030204" pitchFamily="34" charset="0"/>
                  </a:rPr>
                  <a:t>احسب متوسط الثلاث سنوات: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/>
                          </a:rPr>
                          <m:t>(</m:t>
                        </m:r>
                        <m:r>
                          <a:rPr lang="en-US" sz="2200" b="0" i="1" smtClean="0">
                            <a:latin typeface="Cambria Math"/>
                          </a:rPr>
                          <m:t>50</m:t>
                        </m:r>
                        <m:r>
                          <a:rPr lang="en-US" sz="2200" b="0" i="1" smtClean="0">
                            <a:latin typeface="Cambria Math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/>
                          </a:rPr>
                          <m:t>500</m:t>
                        </m:r>
                        <m:r>
                          <a:rPr lang="en-US" sz="2200" b="0" i="1" smtClean="0">
                            <a:latin typeface="Cambria Math"/>
                          </a:rPr>
                          <m:t>+</m:t>
                        </m:r>
                        <m:r>
                          <a:rPr lang="en-US" sz="2200" b="0" i="1" smtClean="0">
                            <a:latin typeface="Cambria Math"/>
                          </a:rPr>
                          <m:t>43</m:t>
                        </m:r>
                        <m:r>
                          <a:rPr lang="en-US" sz="2200" b="0" i="1" smtClean="0">
                            <a:latin typeface="Cambria Math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/>
                          </a:rPr>
                          <m:t>900</m:t>
                        </m:r>
                        <m:r>
                          <a:rPr lang="en-US" sz="2200" b="0" i="1" smtClean="0">
                            <a:latin typeface="Cambria Math"/>
                          </a:rPr>
                          <m:t>+</m:t>
                        </m:r>
                        <m:r>
                          <a:rPr lang="en-US" sz="2200" b="0" i="1" smtClean="0">
                            <a:latin typeface="Cambria Math"/>
                          </a:rPr>
                          <m:t>48</m:t>
                        </m:r>
                        <m:r>
                          <a:rPr lang="en-US" sz="2200" b="0" i="1" smtClean="0">
                            <a:latin typeface="Cambria Math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/>
                          </a:rPr>
                          <m:t>100</m:t>
                        </m:r>
                        <m:r>
                          <a:rPr lang="en-US" sz="2200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2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ar" sz="2200" dirty="0"/>
                  <a:t>lt</a:t>
                </a:r>
              </a:p>
              <a:p>
                <a:pPr marL="0" indent="0" algn="r" rtl="1">
                  <a:buNone/>
                </a:pPr>
                <a:endParaRPr lang="en-US" sz="2200" dirty="0"/>
              </a:p>
              <a:p>
                <a:pPr marL="0" indent="0" algn="r" rtl="1">
                  <a:buNone/>
                </a:pPr>
                <a:r>
                  <a:rPr lang="ar" sz="2200" dirty="0"/>
                  <a:t>متوسط كمية الوقود السنوية: </a:t>
                </a:r>
                <a:r>
                  <a:rPr lang="ar" sz="2200" b="1" u="sng" dirty="0"/>
                  <a:t>47500 </a:t>
                </a:r>
                <a:r>
                  <a:rPr lang="ar" sz="2200" b="1" u="sng" dirty="0" err="1"/>
                  <a:t>لتر </a:t>
                </a:r>
                <a:r>
                  <a:rPr lang="ar" sz="2200" b="1" u="sng" dirty="0"/>
                  <a:t>زيت</a:t>
                </a:r>
                <a:r>
                  <a:rPr lang="ar" sz="2200" dirty="0"/>
                  <a:t> </a:t>
                </a:r>
              </a:p>
            </p:txBody>
          </p:sp>
        </mc:Choice>
        <mc:Fallback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81778" y="1056686"/>
                <a:ext cx="8208729" cy="4525963"/>
              </a:xfrm>
              <a:prstGeom prst="rect">
                <a:avLst/>
              </a:prstGeom>
              <a:blipFill>
                <a:blip r:embed="rId2"/>
                <a:stretch>
                  <a:fillRect t="-1346" r="-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678397" y="1651938"/>
            <a:ext cx="1733163" cy="953916"/>
            <a:chOff x="7132948" y="1485701"/>
            <a:chExt cx="1733163" cy="953916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485" y="1485701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8043" y="1570628"/>
              <a:ext cx="458783" cy="582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ounded Rectangle 18"/>
            <p:cNvSpPr/>
            <p:nvPr/>
          </p:nvSpPr>
          <p:spPr>
            <a:xfrm>
              <a:off x="7132948" y="148570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7397262" y="1219566"/>
            <a:ext cx="159419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2</a:t>
            </a:r>
            <a:endParaRPr lang="el-GR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B1A99F-2691-45B0-9475-8458D50F203F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583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39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غازات الدفيئة أثناء التشغيل</a:t>
            </a:r>
            <a:endParaRPr lang="it-IT" sz="28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1778" y="1256888"/>
            <a:ext cx="8541382" cy="4874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" sz="2000" dirty="0"/>
              <a:t>انخفاض قيمة تسخين زيت التدفئة </a:t>
            </a:r>
            <a:r>
              <a:rPr lang="ar" sz="2000" baseline="-25000" dirty="0" err="1"/>
              <a:t>زيت </a:t>
            </a:r>
            <a:r>
              <a:rPr lang="ar" sz="2000" dirty="0" err="1"/>
              <a:t>LHV </a:t>
            </a:r>
            <a:r>
              <a:rPr lang="ar" sz="2000" dirty="0"/>
              <a:t>= 9.9 </a:t>
            </a:r>
            <a:r>
              <a:rPr lang="ar" sz="2000" dirty="0" err="1"/>
              <a:t>كيلو واط </a:t>
            </a:r>
            <a:r>
              <a:rPr lang="ar" sz="2000" baseline="-25000" dirty="0" err="1"/>
              <a:t>في الساعة </a:t>
            </a:r>
            <a:r>
              <a:rPr lang="ar" sz="2000" dirty="0"/>
              <a:t>/ </a:t>
            </a:r>
            <a:r>
              <a:rPr lang="ar" sz="2000" dirty="0" err="1"/>
              <a:t>لتر </a:t>
            </a:r>
            <a:r>
              <a:rPr lang="ar" sz="2000" dirty="0"/>
              <a:t>(انظر ب 1.2)</a:t>
            </a:r>
          </a:p>
          <a:p>
            <a:pPr marL="0" indent="0">
              <a:buNone/>
            </a:pP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200" b="1" dirty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ar" sz="2000" b="1" dirty="0">
                <a:cs typeface="Calibri" panose="020F0502020204030204" pitchFamily="34" charset="0"/>
              </a:rPr>
              <a:t>معاملات انبعاث LCA </a:t>
            </a:r>
            <a:r>
              <a:rPr lang="ar" sz="2000" dirty="0">
                <a:cs typeface="Calibri" panose="020F0502020204030204" pitchFamily="34" charset="0"/>
              </a:rPr>
              <a:t>لزيت التدفئة</a:t>
            </a: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b="1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400" b="1" dirty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ar" sz="2000" b="1" dirty="0">
                <a:cs typeface="Calibri" panose="020F0502020204030204" pitchFamily="34" charset="0"/>
              </a:rPr>
              <a:t>كثافة غازات الدفيئة LCA من الوقود ( كجم مكافئ ثاني أكسيد الكربون </a:t>
            </a:r>
            <a:r>
              <a:rPr lang="ar" sz="2000" b="1" baseline="-25000" dirty="0">
                <a:cs typeface="Calibri" panose="020F0502020204030204" pitchFamily="34" charset="0"/>
              </a:rPr>
              <a:t>/ </a:t>
            </a:r>
            <a:r>
              <a:rPr lang="ar" sz="2000" b="1" dirty="0">
                <a:cs typeface="Calibri" panose="020F0502020204030204" pitchFamily="34" charset="0"/>
              </a:rPr>
              <a:t>م </a:t>
            </a:r>
            <a:r>
              <a:rPr lang="ar" sz="2000" b="1" baseline="30000" dirty="0">
                <a:cs typeface="Calibri" panose="020F0502020204030204" pitchFamily="34" charset="0"/>
              </a:rPr>
              <a:t>2 </a:t>
            </a:r>
            <a:r>
              <a:rPr lang="ar" sz="2000" b="1" dirty="0">
                <a:cs typeface="Calibri" panose="020F0502020204030204" pitchFamily="34" charset="0"/>
              </a:rPr>
              <a:t>/ </a:t>
            </a:r>
            <a:r>
              <a:rPr lang="ar" sz="2000" b="1" dirty="0" err="1">
                <a:cs typeface="Calibri" panose="020F0502020204030204" pitchFamily="34" charset="0"/>
              </a:rPr>
              <a:t>سنة </a:t>
            </a:r>
            <a:r>
              <a:rPr lang="ar" sz="2000" b="1" dirty="0"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1779" y="3016599"/>
            <a:ext cx="37213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dirty="0" err="1"/>
              <a:t>ك </a:t>
            </a:r>
            <a:r>
              <a:rPr lang="ar" sz="2000" baseline="-25000" dirty="0" err="1"/>
              <a:t>م ، زيت</a:t>
            </a:r>
            <a:r>
              <a:rPr lang="ar" sz="2000" dirty="0"/>
              <a:t> = 0.305 كجم من مكافئ </a:t>
            </a:r>
            <a:r>
              <a:rPr lang="ar" sz="2000" baseline="-25000" dirty="0"/>
              <a:t>ثاني </a:t>
            </a:r>
            <a:r>
              <a:rPr lang="ar" sz="2000" dirty="0"/>
              <a:t>أكسيد الكربون / </a:t>
            </a:r>
            <a:r>
              <a:rPr lang="ar" sz="2000" dirty="0" err="1"/>
              <a:t>كيلو وات </a:t>
            </a:r>
            <a:r>
              <a:rPr lang="ar" sz="2000" baseline="-25000" dirty="0" err="1"/>
              <a:t>في الساعة</a:t>
            </a:r>
            <a:endParaRPr lang="en-US" sz="20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85688" y="6871161"/>
                <a:ext cx="6603411" cy="6746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𝑓𝑢𝑒𝑙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𝑜𝑖𝑙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 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𝐿𝐻𝑉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𝑜𝑖𝑙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sym typeface="Wingdings"/>
                                    </a:rPr>
                                    <m:t> 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𝑒𝑚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𝑜𝑖𝑙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)+ (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𝑒𝑙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sym typeface="Wingdings"/>
                                </a:rPr>
                                <m:t>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𝑒𝑚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)+(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sym typeface="Wingdings"/>
                            </a:rPr>
                            <m:t>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𝑒𝑚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h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88" y="6871161"/>
                <a:ext cx="6603411" cy="6746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a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400913" y="2708196"/>
            <a:ext cx="7559056" cy="1701133"/>
            <a:chOff x="-2898694" y="4160783"/>
            <a:chExt cx="8387170" cy="2039057"/>
          </a:xfrm>
        </p:grpSpPr>
        <p:grpSp>
          <p:nvGrpSpPr>
            <p:cNvPr id="2" name="Group 1"/>
            <p:cNvGrpSpPr/>
            <p:nvPr/>
          </p:nvGrpSpPr>
          <p:grpSpPr>
            <a:xfrm>
              <a:off x="1613107" y="4160783"/>
              <a:ext cx="3875369" cy="2039057"/>
              <a:chOff x="4013840" y="4585172"/>
              <a:chExt cx="3875369" cy="2039057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013840" y="4585172"/>
                <a:ext cx="3875369" cy="2039057"/>
                <a:chOff x="5259836" y="1791730"/>
                <a:chExt cx="3875369" cy="2039057"/>
              </a:xfrm>
            </p:grpSpPr>
            <p:pic>
              <p:nvPicPr>
                <p:cNvPr id="15" name="Picture 8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59836" y="1791730"/>
                  <a:ext cx="3875369" cy="20390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TextBox 15"/>
                <p:cNvSpPr txBox="1"/>
                <p:nvPr/>
              </p:nvSpPr>
              <p:spPr>
                <a:xfrm>
                  <a:off x="5293456" y="3207849"/>
                  <a:ext cx="383913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ar" sz="800" dirty="0"/>
                    <a:t>المصدر : ميثاق رؤساء البلديات - ملحق تقني لنموذج SEAP</a:t>
                  </a:r>
                </a:p>
              </p:txBody>
            </p:sp>
          </p:grpSp>
          <p:sp>
            <p:nvSpPr>
              <p:cNvPr id="17" name="Rounded Rectangle 16"/>
              <p:cNvSpPr/>
              <p:nvPr/>
            </p:nvSpPr>
            <p:spPr>
              <a:xfrm>
                <a:off x="6869742" y="4892535"/>
                <a:ext cx="815248" cy="157198"/>
              </a:xfrm>
              <a:prstGeom prst="roundRect">
                <a:avLst/>
              </a:prstGeom>
              <a:noFill/>
              <a:ln>
                <a:solidFill>
                  <a:srgbClr val="1A96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98694" y="5559510"/>
              <a:ext cx="458783" cy="582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" name="Rectangle 21"/>
          <p:cNvSpPr/>
          <p:nvPr/>
        </p:nvSpPr>
        <p:spPr>
          <a:xfrm>
            <a:off x="7842738" y="900000"/>
            <a:ext cx="121372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27" name="Rectangle 26"/>
          <p:cNvSpPr/>
          <p:nvPr/>
        </p:nvSpPr>
        <p:spPr>
          <a:xfrm>
            <a:off x="7608277" y="2205256"/>
            <a:ext cx="152003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391778" y="1704827"/>
            <a:ext cx="6999665" cy="525524"/>
            <a:chOff x="457200" y="1776767"/>
            <a:chExt cx="6999665" cy="525524"/>
          </a:xfrm>
        </p:grpSpPr>
        <p:sp>
          <p:nvSpPr>
            <p:cNvPr id="29" name="TextBox 28"/>
            <p:cNvSpPr txBox="1"/>
            <p:nvPr/>
          </p:nvSpPr>
          <p:spPr>
            <a:xfrm>
              <a:off x="457200" y="1839474"/>
              <a:ext cx="29090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dirty="0"/>
                <a:t>كمية الوقود : </a:t>
              </a:r>
              <a:r>
                <a:rPr lang="ar" sz="2000" u="sng" dirty="0"/>
                <a:t>47500 </a:t>
              </a:r>
              <a:r>
                <a:rPr lang="ar" sz="2000" u="sng" dirty="0" err="1"/>
                <a:t>لتر</a:t>
              </a:r>
              <a:endParaRPr lang="en-US" sz="2000" u="sng" baseline="300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23640" y="1839474"/>
              <a:ext cx="12907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9.9 كيلو واط ساعة / </a:t>
              </a:r>
              <a:r>
                <a:rPr lang="ar" sz="2000" u="sng" dirty="0" err="1"/>
                <a:t>لتر</a:t>
              </a:r>
              <a:endParaRPr lang="en-US" sz="2000" u="sng" baseline="30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727674" y="1839474"/>
              <a:ext cx="17291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b="1" dirty="0"/>
                <a:t>470.250 </a:t>
              </a:r>
              <a:r>
                <a:rPr lang="ar" sz="2000" dirty="0" err="1"/>
                <a:t>كيلو واط </a:t>
              </a:r>
              <a:r>
                <a:rPr lang="ar" sz="2000" baseline="-25000" dirty="0" err="1"/>
                <a:t>ساعي</a:t>
              </a:r>
              <a:endParaRPr lang="en-US" sz="2000" baseline="-25000" dirty="0"/>
            </a:p>
          </p:txBody>
        </p:sp>
        <p:sp>
          <p:nvSpPr>
            <p:cNvPr id="4" name="Multiply 3"/>
            <p:cNvSpPr/>
            <p:nvPr/>
          </p:nvSpPr>
          <p:spPr>
            <a:xfrm>
              <a:off x="3366201" y="1776767"/>
              <a:ext cx="390551" cy="525524"/>
            </a:xfrm>
            <a:prstGeom prst="mathMultiply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" name="Equal 5"/>
            <p:cNvSpPr/>
            <p:nvPr/>
          </p:nvSpPr>
          <p:spPr>
            <a:xfrm>
              <a:off x="5215628" y="1867097"/>
              <a:ext cx="415670" cy="344864"/>
            </a:xfrm>
            <a:prstGeom prst="mathEqual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>
                <a:solidFill>
                  <a:schemeClr val="tx1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91778" y="867942"/>
            <a:ext cx="4932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000" b="1" dirty="0">
                <a:cs typeface="Calibri" panose="020F0502020204030204" pitchFamily="34" charset="0"/>
              </a:rPr>
              <a:t>احسب محتوى الطاقة للوقود (الزيت)</a:t>
            </a:r>
            <a:endParaRPr lang="el-GR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00913" y="5045727"/>
                <a:ext cx="6990530" cy="816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𝑓𝑢𝑒𝑙𝑠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470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50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  <a:sym typeface="Wingdings"/>
                          </a:rPr>
                          <m:t>𝑘𝑊</m:t>
                        </m:r>
                        <m:r>
                          <a:rPr lang="en-US" sz="2400" i="1">
                            <a:latin typeface="Cambria Math"/>
                            <a:sym typeface="Wingdings"/>
                          </a:rPr>
                          <m:t>h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  <a:sym typeface="Wingdings"/>
                          </a:rPr>
                          <m:t> </m:t>
                        </m:r>
                        <m:r>
                          <a:rPr lang="en-US" sz="2400" i="1">
                            <a:latin typeface="Cambria Math"/>
                            <a:sym typeface="Wingdings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  <a:sym typeface="Wingdings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  <a:sym typeface="Wingdings"/>
                          </a:rPr>
                          <m:t>305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sym typeface="Wingdings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𝑘𝑔𝐶𝑂</m:t>
                            </m:r>
                            <m:r>
                              <a:rPr lang="en-US" sz="2400" i="1" baseline="-25000">
                                <a:latin typeface="Cambria Math"/>
                                <a:sym typeface="Wingdings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𝑒𝑞</m:t>
                            </m:r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.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𝑘𝑊</m:t>
                            </m:r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h</m:t>
                            </m:r>
                          </m:den>
                        </m:f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915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  <m:r>
                          <a:rPr lang="en-US" sz="2400" i="1" baseline="3000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ar" sz="2000" dirty="0"/>
                  <a:t>=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𝟐𝟗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𝟏𝟖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dirty="0"/>
                      <m:t>kg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US" dirty="0"/>
                      <m:t>CO</m:t>
                    </m:r>
                    <m:r>
                      <m:rPr>
                        <m:nor/>
                      </m:rPr>
                      <a:rPr lang="en-US" baseline="-25000" dirty="0"/>
                      <m:t>2 </m:t>
                    </m:r>
                    <m:r>
                      <m:rPr>
                        <m:nor/>
                      </m:rPr>
                      <a:rPr lang="en-US" dirty="0"/>
                      <m:t>eq</m:t>
                    </m:r>
                    <m:r>
                      <m:rPr>
                        <m:nor/>
                      </m:rPr>
                      <a:rPr lang="en-US" dirty="0"/>
                      <m:t>./</m:t>
                    </m:r>
                    <m:r>
                      <m:rPr>
                        <m:nor/>
                      </m:rPr>
                      <a:rPr lang="en-US" b="0" i="0" dirty="0" smtClean="0"/>
                      <m:t>m</m:t>
                    </m:r>
                    <m:r>
                      <m:rPr>
                        <m:nor/>
                      </m:rPr>
                      <a:rPr lang="en-US" b="0" i="0" baseline="30000" dirty="0" smtClean="0"/>
                      <m:t>2</m:t>
                    </m:r>
                  </m:oMath>
                </a14:m>
                <a:r>
                  <a:rPr lang="ar" dirty="0"/>
                  <a:t> </a:t>
                </a:r>
                <a:endParaRPr lang="el-G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913" y="5045727"/>
                <a:ext cx="6990530" cy="8166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/>
          <p:cNvSpPr/>
          <p:nvPr/>
        </p:nvSpPr>
        <p:spPr>
          <a:xfrm>
            <a:off x="7608277" y="4690807"/>
            <a:ext cx="143244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</a:t>
            </a:r>
            <a:r>
              <a:rPr lang="ar-JO" sz="2400" b="1" i="1" dirty="0">
                <a:cs typeface="Calibri" panose="020F0502020204030204" pitchFamily="34" charset="0"/>
              </a:rPr>
              <a:t> 5</a:t>
            </a:r>
            <a:endParaRPr lang="el-GR" sz="2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050BD81-4ABB-48F5-9EE5-F1BAA7C5B83B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04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2259" y="1120093"/>
            <a:ext cx="6043590" cy="246255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JO" sz="2200" dirty="0"/>
              <a:t>تم تطوير إمكانية الاحترار العالمي للسماح بمقارنة التأثير على الاحتباس الحراري الناجم عن الغازات المختلفة</a:t>
            </a:r>
          </a:p>
          <a:p>
            <a:pPr marL="0" indent="0" algn="r">
              <a:buNone/>
            </a:pPr>
            <a:r>
              <a:rPr lang="ar" sz="2200" dirty="0"/>
              <a:t>القدرة على الاحترار العالمي هي مقياس نسبي لمقدار الطاقة التي يمكن احتجازها في الغلاف الجوي خلال فترة زمنية محددة بواسطة كتلة من الغاز مقارنة بنفس كتلة ثاني أكسيد الكربون</a:t>
            </a:r>
            <a:r>
              <a:rPr lang="ar-JO" sz="2200" dirty="0"/>
              <a:t>.</a:t>
            </a:r>
          </a:p>
          <a:p>
            <a:pPr marL="0" indent="0" algn="r">
              <a:buNone/>
            </a:pPr>
            <a:r>
              <a:rPr lang="ar" sz="2200" dirty="0"/>
              <a:t>ارتفاع قدرة الاحترار العالمي</a:t>
            </a:r>
            <a:r>
              <a:rPr lang="ar-JO" sz="2200" dirty="0"/>
              <a:t> يعني ارتفاع </a:t>
            </a:r>
            <a:r>
              <a:rPr lang="ar" sz="2200" dirty="0"/>
              <a:t> تأثير احترار</a:t>
            </a:r>
            <a:r>
              <a:rPr lang="ar-JO" sz="2200" dirty="0"/>
              <a:t>ي</a:t>
            </a:r>
            <a:r>
              <a:rPr lang="ar" sz="2200" dirty="0"/>
              <a:t> أكبر في تلك الفترة الزمنية (على سبيل المثال 20 ، 100 سنة).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00825"/>
            <a:ext cx="2133600" cy="257175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026414" y="751116"/>
            <a:ext cx="123079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نبذه </a:t>
            </a:r>
            <a:endParaRPr lang="it-IT" dirty="0"/>
          </a:p>
        </p:txBody>
      </p:sp>
      <p:sp>
        <p:nvSpPr>
          <p:cNvPr id="3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445011" y="3710862"/>
            <a:ext cx="5517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sz="600" dirty="0">
                <a:solidFill>
                  <a:schemeClr val="bg1"/>
                </a:solidFill>
                <a:latin typeface="Arial Narrow" panose="020B0606020202030204" pitchFamily="34" charset="0"/>
              </a:rPr>
              <a:t>المصدر IPCC</a:t>
            </a:r>
            <a:endParaRPr lang="en-GB" sz="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68224" y="3729474"/>
            <a:ext cx="85609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 rtl="1"/>
            <a:r>
              <a:rPr lang="ar-JO" sz="2200" i="1" dirty="0"/>
              <a:t>لحساب مكافئ ثاني أكسيد الكربون ، يتم تقييم انبعاثات هذه الغازات من حيث انبعاثات مكافئ ثاني أكسيد الكربون ؛ حسب التعريف،</a:t>
            </a:r>
          </a:p>
          <a:p>
            <a:pPr lvl="1" algn="r" rtl="1"/>
            <a:r>
              <a:rPr lang="ar-JO" sz="2200" i="1" dirty="0"/>
              <a:t>القدرة على إحداث الاحترار العالمي لثاني اكسيد الكربون = 1 </a:t>
            </a:r>
          </a:p>
          <a:p>
            <a:pPr lvl="1" algn="r" rtl="1"/>
            <a:r>
              <a:rPr lang="ar-JO" sz="2200" i="1" dirty="0"/>
              <a:t>القدرة على إحداث الاحترار العالمي للميثان</a:t>
            </a:r>
            <a:r>
              <a:rPr lang="en-US" sz="2200" i="1" dirty="0"/>
              <a:t> </a:t>
            </a:r>
            <a:r>
              <a:rPr lang="ar-JO" sz="2200" i="1" dirty="0"/>
              <a:t> </a:t>
            </a:r>
            <a:r>
              <a:rPr lang="en-US" sz="2200" i="1" dirty="0"/>
              <a:t>CH</a:t>
            </a:r>
            <a:r>
              <a:rPr lang="en-US" sz="2200" i="1" baseline="-25000" dirty="0"/>
              <a:t>4</a:t>
            </a:r>
            <a:r>
              <a:rPr lang="ar-JO" sz="2200" i="1" dirty="0"/>
              <a:t> = 25 (  القدرة على إحداث الاحترار العالمي على مدى 100 سنة تعادل 25 ضعف ثاني أكسيد الكربون)</a:t>
            </a:r>
          </a:p>
          <a:p>
            <a:pPr lvl="1" algn="r" rtl="1"/>
            <a:r>
              <a:rPr lang="ar-JO" sz="2200" i="1" dirty="0"/>
              <a:t>القدرة على الاحترار العالمي لأكسيد النيتروز </a:t>
            </a:r>
            <a:r>
              <a:rPr lang="en-US" sz="2200" i="1" dirty="0"/>
              <a:t>N</a:t>
            </a:r>
            <a:r>
              <a:rPr lang="en-US" sz="2200" i="1" baseline="-25000" dirty="0"/>
              <a:t>2</a:t>
            </a:r>
            <a:r>
              <a:rPr lang="en-US" sz="2200" i="1" dirty="0"/>
              <a:t>O</a:t>
            </a:r>
            <a:r>
              <a:rPr lang="ar-JO" sz="2200" i="1" dirty="0"/>
              <a:t> = 298 ( على مدى 100 سنة هو 298 ضعف ثاني أكسيد الكربون) </a:t>
            </a:r>
            <a:endParaRPr lang="ar" sz="2200" i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36A948-84A6-4233-AE22-73FDBEAD85B6}"/>
              </a:ext>
            </a:extLst>
          </p:cNvPr>
          <p:cNvSpPr/>
          <p:nvPr/>
        </p:nvSpPr>
        <p:spPr>
          <a:xfrm>
            <a:off x="2266491" y="5960412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168799-FCB7-4302-AFD1-F4E21E10B93A}"/>
              </a:ext>
            </a:extLst>
          </p:cNvPr>
          <p:cNvSpPr/>
          <p:nvPr/>
        </p:nvSpPr>
        <p:spPr>
          <a:xfrm>
            <a:off x="2418891" y="5962912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53B38E-D931-40DC-9056-DDD18B4613B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5" t="32396" r="12812" b="35803"/>
          <a:stretch/>
        </p:blipFill>
        <p:spPr bwMode="auto">
          <a:xfrm>
            <a:off x="6508558" y="1303989"/>
            <a:ext cx="2583867" cy="20947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67544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7932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01309" y="932274"/>
                <a:ext cx="8541382" cy="452596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 algn="ctr" rtl="1">
                  <a:buFont typeface="Courier New" panose="02070309020205020404" pitchFamily="49" charset="0"/>
                  <a:buChar char="o"/>
                </a:pPr>
                <a:r>
                  <a:rPr lang="ar" sz="2200" b="1" dirty="0">
                    <a:cs typeface="Calibri" panose="020F0502020204030204" pitchFamily="34" charset="0"/>
                  </a:rPr>
                  <a:t>الكهرباء</a:t>
                </a:r>
                <a:endParaRPr lang="en-US" sz="2200" dirty="0">
                  <a:cs typeface="Calibri" panose="020F0502020204030204" pitchFamily="34" charset="0"/>
                </a:endParaRPr>
              </a:p>
              <a:p>
                <a:pPr marL="0" lvl="0" indent="0" algn="r" rtl="1">
                  <a:buNone/>
                </a:pPr>
                <a:endParaRPr lang="en-US" sz="2200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lvl="0" indent="0" algn="r" rtl="1">
                  <a:buNone/>
                </a:pPr>
                <a:endParaRPr lang="en-US" sz="2200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lvl="0" indent="0" algn="r" rtl="1">
                  <a:buNone/>
                </a:pPr>
                <a:r>
                  <a:rPr lang="ar" sz="22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احسب متوسط الثلاث سنوات: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451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155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399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321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420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233</m:t>
                        </m:r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ar" sz="2200" dirty="0">
                    <a:solidFill>
                      <a:prstClr val="black"/>
                    </a:solidFill>
                  </a:rPr>
                  <a:t> كيلوواط </a:t>
                </a:r>
                <a:r>
                  <a:rPr lang="ar" sz="2200" baseline="-25000" dirty="0">
                    <a:solidFill>
                      <a:prstClr val="black"/>
                    </a:solidFill>
                  </a:rPr>
                  <a:t>ساعة ه</a:t>
                </a:r>
                <a:endParaRPr lang="en-US" sz="2200" baseline="-25000" dirty="0">
                  <a:solidFill>
                    <a:prstClr val="black"/>
                  </a:solidFill>
                </a:endParaRPr>
              </a:p>
              <a:p>
                <a:pPr marL="0" indent="0" algn="r" rtl="1">
                  <a:buNone/>
                </a:pPr>
                <a:r>
                  <a:rPr lang="ar" sz="2200" dirty="0"/>
                  <a:t>متوسط </a:t>
                </a:r>
                <a:r>
                  <a:rPr lang="ar" sz="2200" b="1" u="sng" dirty="0"/>
                  <a:t>المجموع </a:t>
                </a:r>
                <a:r>
                  <a:rPr lang="ar" sz="2200" dirty="0"/>
                  <a:t>السنوي</a:t>
                </a:r>
                <a:r>
                  <a:rPr lang="ar" sz="2200" u="sng" dirty="0"/>
                  <a:t> </a:t>
                </a:r>
                <a:r>
                  <a:rPr lang="ar" sz="2200" b="1" u="sng" dirty="0">
                    <a:cs typeface="Calibri" panose="020F0502020204030204" pitchFamily="34" charset="0"/>
                  </a:rPr>
                  <a:t>الكهرباء </a:t>
                </a:r>
                <a:r>
                  <a:rPr lang="ar" sz="2200" dirty="0">
                    <a:cs typeface="Calibri" panose="020F0502020204030204" pitchFamily="34" charset="0"/>
                  </a:rPr>
                  <a:t>من الشبكة الرئيسية: </a:t>
                </a:r>
                <a:r>
                  <a:rPr lang="ar" sz="2200" b="1" dirty="0">
                    <a:cs typeface="Calibri" panose="020F0502020204030204" pitchFamily="34" charset="0"/>
                  </a:rPr>
                  <a:t>423.570 </a:t>
                </a:r>
                <a:r>
                  <a:rPr lang="ar" sz="2200" b="1" dirty="0" err="1">
                    <a:cs typeface="Calibri" panose="020F0502020204030204" pitchFamily="34" charset="0"/>
                  </a:rPr>
                  <a:t>كيلوواط </a:t>
                </a:r>
                <a:r>
                  <a:rPr lang="ar" sz="2200" b="1" baseline="-25000" dirty="0" err="1">
                    <a:cs typeface="Calibri" panose="020F0502020204030204" pitchFamily="34" charset="0"/>
                  </a:rPr>
                  <a:t>ساعة</a:t>
                </a:r>
                <a:endParaRPr lang="en-US" sz="2200" b="1" baseline="-25000" dirty="0">
                  <a:cs typeface="Calibri" panose="020F0502020204030204" pitchFamily="34" charset="0"/>
                </a:endParaRPr>
              </a:p>
              <a:p>
                <a:pPr marL="0" indent="0" algn="r" rtl="1">
                  <a:buNone/>
                </a:pPr>
                <a:endParaRPr lang="en-US" sz="2200" dirty="0">
                  <a:cs typeface="Calibri" panose="020F0502020204030204" pitchFamily="34" charset="0"/>
                </a:endParaRPr>
              </a:p>
              <a:p>
                <a:pPr marL="0" indent="0" algn="r" rtl="1">
                  <a:buNone/>
                </a:pPr>
                <a:r>
                  <a:rPr lang="ar" sz="2200" dirty="0">
                    <a:cs typeface="Calibri" panose="020F0502020204030204" pitchFamily="34" charset="0"/>
                  </a:rPr>
                  <a:t>احسب الكهرباء المستخدمة في خدمات المباني الفنية في النطاق باستخدام المحاكاة المعايرة أو استخدم الانهيار النموذجي ( انظر ب 1.3)</a:t>
                </a:r>
                <a:endParaRPr lang="en-US" sz="2200" dirty="0"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01309" y="932274"/>
                <a:ext cx="8541382" cy="4525963"/>
              </a:xfrm>
              <a:prstGeom prst="rect">
                <a:avLst/>
              </a:prstGeom>
              <a:blipFill>
                <a:blip r:embed="rId2"/>
                <a:stretch>
                  <a:fillRect l="-1569" t="-943" r="-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720894" y="869479"/>
            <a:ext cx="1675724" cy="953916"/>
            <a:chOff x="7465808" y="1387307"/>
            <a:chExt cx="1675724" cy="953916"/>
          </a:xfrm>
        </p:grpSpPr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ounded Rectangle 20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7608277" y="948632"/>
            <a:ext cx="131485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6</a:t>
            </a:r>
            <a:endParaRPr lang="el-GR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F91817-102D-46DC-B6C3-83ADE4904CBF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289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82405" y="882117"/>
            <a:ext cx="5228492" cy="562567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200" dirty="0">
                <a:cs typeface="Calibri" panose="020F0502020204030204" pitchFamily="34" charset="0"/>
              </a:rPr>
              <a:t>توزيع</a:t>
            </a:r>
            <a:r>
              <a:rPr lang="ar" sz="2200" dirty="0">
                <a:cs typeface="Calibri" panose="020F0502020204030204" pitchFamily="34" charset="0"/>
              </a:rPr>
              <a:t> الطلب على الكهرباء من مراجعة الطاقة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2828"/>
            <a:ext cx="2133600" cy="305172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/>
              <a:t>ج ١ ٫ ٢ - انبعاثات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6" name="Rectangle 5"/>
          <p:cNvSpPr/>
          <p:nvPr/>
        </p:nvSpPr>
        <p:spPr>
          <a:xfrm>
            <a:off x="3644211" y="2057649"/>
            <a:ext cx="5486396" cy="160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ct val="20000"/>
              </a:spcBef>
            </a:pPr>
            <a:r>
              <a:rPr lang="ar" sz="2200" b="1" dirty="0">
                <a:solidFill>
                  <a:prstClr val="black"/>
                </a:solidFill>
              </a:rPr>
              <a:t>خدمات البناء الفني في النطاق </a:t>
            </a:r>
            <a:r>
              <a:rPr lang="ar" sz="2200" dirty="0">
                <a:solidFill>
                  <a:prstClr val="black"/>
                </a:solidFill>
              </a:rPr>
              <a:t>:</a:t>
            </a:r>
          </a:p>
          <a:p>
            <a:pPr lvl="0" algn="r" rtl="1">
              <a:spcBef>
                <a:spcPct val="20000"/>
              </a:spcBef>
            </a:pPr>
            <a:r>
              <a:rPr lang="ar" dirty="0">
                <a:solidFill>
                  <a:prstClr val="black"/>
                </a:solidFill>
              </a:rPr>
              <a:t>التبريد (21.9٪) + تهوية العادم ، المراوح (13.2٪) + الماء الساخن المنزلي (2.7٪) + الإضاءة (36.5٪) + الملحقات ، المضخات </a:t>
            </a:r>
            <a:r>
              <a:rPr lang="ar" dirty="0" err="1">
                <a:solidFill>
                  <a:prstClr val="black"/>
                </a:solidFill>
              </a:rPr>
              <a:t>وغيرها </a:t>
            </a:r>
            <a:r>
              <a:rPr lang="ar" dirty="0">
                <a:solidFill>
                  <a:prstClr val="black"/>
                </a:solidFill>
              </a:rPr>
              <a:t>(3.8٪) = </a:t>
            </a:r>
            <a:r>
              <a:rPr lang="ar" b="1" u="sng" dirty="0">
                <a:solidFill>
                  <a:prstClr val="black"/>
                </a:solidFill>
              </a:rPr>
              <a:t>78.1٪ </a:t>
            </a:r>
            <a:r>
              <a:rPr lang="ar" dirty="0">
                <a:solidFill>
                  <a:prstClr val="black"/>
                </a:solidFill>
              </a:rPr>
              <a:t>من إجمالي الكهرباء</a:t>
            </a:r>
          </a:p>
          <a:p>
            <a:pPr lvl="0" algn="r" rtl="1">
              <a:spcBef>
                <a:spcPts val="600"/>
              </a:spcBef>
            </a:pPr>
            <a:r>
              <a:rPr lang="ar" sz="1400" i="1" dirty="0">
                <a:solidFill>
                  <a:prstClr val="black"/>
                </a:solidFill>
              </a:rPr>
              <a:t>بوتيرة S بواسطة وقود نظام </a:t>
            </a:r>
            <a:endParaRPr lang="en-US" sz="1400" i="1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52781" y="4630635"/>
            <a:ext cx="819252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1200"/>
              </a:spcBef>
            </a:pPr>
            <a:r>
              <a:rPr lang="ar" sz="2200" dirty="0">
                <a:solidFill>
                  <a:prstClr val="black"/>
                </a:solidFill>
              </a:rPr>
              <a:t>متوسط الكهرباء السنوية </a:t>
            </a:r>
            <a:r>
              <a:rPr lang="ar" sz="2200" b="1" u="sng" dirty="0">
                <a:solidFill>
                  <a:prstClr val="black"/>
                </a:solidFill>
                <a:cs typeface="Calibri" panose="020F0502020204030204" pitchFamily="34" charset="0"/>
              </a:rPr>
              <a:t>لخدمات المباني الفنية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</a:rPr>
              <a:t> من الشبكة الرئيسية: 423.570 </a:t>
            </a:r>
            <a:r>
              <a:rPr lang="ar" sz="2200" dirty="0" err="1">
                <a:solidFill>
                  <a:prstClr val="black"/>
                </a:solidFill>
                <a:cs typeface="Calibri" panose="020F0502020204030204" pitchFamily="34" charset="0"/>
              </a:rPr>
              <a:t>كيلوواط </a:t>
            </a:r>
            <a:r>
              <a:rPr lang="ar" sz="2200" baseline="-25000" dirty="0" err="1">
                <a:solidFill>
                  <a:prstClr val="black"/>
                </a:solidFill>
                <a:cs typeface="Calibri" panose="020F0502020204030204" pitchFamily="34" charset="0"/>
              </a:rPr>
              <a:t>ساعة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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</a:rPr>
              <a:t>78.1٪ = </a:t>
            </a:r>
            <a:r>
              <a:rPr lang="ar" sz="2200" b="1" dirty="0">
                <a:solidFill>
                  <a:prstClr val="black"/>
                </a:solidFill>
                <a:cs typeface="Calibri" panose="020F0502020204030204" pitchFamily="34" charset="0"/>
              </a:rPr>
              <a:t>330،808 </a:t>
            </a:r>
            <a:r>
              <a:rPr lang="ar" sz="2200" b="1" dirty="0" err="1">
                <a:solidFill>
                  <a:prstClr val="black"/>
                </a:solidFill>
                <a:cs typeface="Calibri" panose="020F0502020204030204" pitchFamily="34" charset="0"/>
              </a:rPr>
              <a:t>كيلوواط </a:t>
            </a:r>
            <a:r>
              <a:rPr lang="ar" sz="2200" b="1" baseline="-25000" dirty="0" err="1">
                <a:solidFill>
                  <a:prstClr val="black"/>
                </a:solidFill>
                <a:cs typeface="Calibri" panose="020F0502020204030204" pitchFamily="34" charset="0"/>
              </a:rPr>
              <a:t>ساعة</a:t>
            </a:r>
            <a:endParaRPr lang="en-US" sz="2200" b="1" baseline="-25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688" y="187324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Group 31"/>
          <p:cNvGrpSpPr/>
          <p:nvPr/>
        </p:nvGrpSpPr>
        <p:grpSpPr>
          <a:xfrm>
            <a:off x="219294" y="850279"/>
            <a:ext cx="1675724" cy="953916"/>
            <a:chOff x="7465808" y="1387307"/>
            <a:chExt cx="1675724" cy="953916"/>
          </a:xfrm>
        </p:grpSpPr>
        <p:pic>
          <p:nvPicPr>
            <p:cNvPr id="33" name="Picture 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Rounded Rectangle 35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29DAE1E-04BC-4795-883F-302815C8DE99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0" t="36358" r="11785" b="42738"/>
          <a:stretch/>
        </p:blipFill>
        <p:spPr bwMode="auto">
          <a:xfrm>
            <a:off x="1091483" y="2588944"/>
            <a:ext cx="2461260" cy="1607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09E7606-5049-48CB-9D65-1E23B2819A23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010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42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4913" y="4171015"/>
            <a:ext cx="6592790" cy="4874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000" b="1" dirty="0">
                <a:cs typeface="Calibri" panose="020F0502020204030204" pitchFamily="34" charset="0"/>
              </a:rPr>
              <a:t>كثافة LCA GHG من الكهرباء (مكافئ ثاني أكسيد الكربون </a:t>
            </a:r>
            <a:r>
              <a:rPr lang="ar" sz="2000" b="1" baseline="-25000" dirty="0">
                <a:cs typeface="Calibri" panose="020F0502020204030204" pitchFamily="34" charset="0"/>
              </a:rPr>
              <a:t>/ م </a:t>
            </a:r>
            <a:r>
              <a:rPr lang="ar" sz="2000" b="1" baseline="30000" dirty="0">
                <a:cs typeface="Calibri" panose="020F0502020204030204" pitchFamily="34" charset="0"/>
              </a:rPr>
              <a:t>2 </a:t>
            </a:r>
            <a:r>
              <a:rPr lang="ar" sz="2000" b="1" dirty="0">
                <a:cs typeface="Calibri" panose="020F0502020204030204" pitchFamily="34" charset="0"/>
              </a:rPr>
              <a:t>/ سنة 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4463" y="1462993"/>
            <a:ext cx="4718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ar" dirty="0" err="1"/>
              <a:t>ك </a:t>
            </a:r>
            <a:r>
              <a:rPr lang="ar" baseline="-25000" dirty="0" err="1"/>
              <a:t>م ، أنا</a:t>
            </a:r>
            <a:r>
              <a:rPr lang="ar" baseline="-25000" dirty="0"/>
              <a:t> </a:t>
            </a:r>
            <a:r>
              <a:rPr lang="ar" dirty="0"/>
              <a:t>= 1.167 كجم من مكافئ </a:t>
            </a:r>
            <a:r>
              <a:rPr lang="ar" baseline="-25000" dirty="0"/>
              <a:t>ثاني أكسيد الكربون </a:t>
            </a:r>
            <a:r>
              <a:rPr lang="ar" dirty="0"/>
              <a:t>. / </a:t>
            </a:r>
            <a:r>
              <a:rPr lang="ar" dirty="0" err="1"/>
              <a:t>ك.و.س. </a:t>
            </a:r>
            <a:r>
              <a:rPr lang="ar" baseline="-25000" dirty="0" err="1"/>
              <a:t>_</a:t>
            </a:r>
            <a:endParaRPr lang="en-US" baseline="-25000" dirty="0"/>
          </a:p>
        </p:txBody>
      </p:sp>
      <p:grpSp>
        <p:nvGrpSpPr>
          <p:cNvPr id="3" name="Group 2"/>
          <p:cNvGrpSpPr/>
          <p:nvPr/>
        </p:nvGrpSpPr>
        <p:grpSpPr>
          <a:xfrm>
            <a:off x="4554096" y="962422"/>
            <a:ext cx="3178713" cy="3135268"/>
            <a:chOff x="5860496" y="3111443"/>
            <a:chExt cx="3178713" cy="3135268"/>
          </a:xfrm>
        </p:grpSpPr>
        <p:grpSp>
          <p:nvGrpSpPr>
            <p:cNvPr id="18" name="Group 17"/>
            <p:cNvGrpSpPr/>
            <p:nvPr/>
          </p:nvGrpSpPr>
          <p:grpSpPr>
            <a:xfrm>
              <a:off x="5860496" y="3111443"/>
              <a:ext cx="3178713" cy="3135268"/>
              <a:chOff x="-2144564" y="2910960"/>
              <a:chExt cx="3178713" cy="3135268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66323" y="2910960"/>
                <a:ext cx="2400472" cy="2919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-2144564" y="5830784"/>
                <a:ext cx="3143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sz="800" dirty="0"/>
                  <a:t>المصدر : ميثاق رؤساء البلديات - ملحق تقني لنموذج SEAP</a:t>
                </a: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183323" y="3910162"/>
                <a:ext cx="815248" cy="157198"/>
              </a:xfrm>
              <a:prstGeom prst="roundRect">
                <a:avLst/>
              </a:prstGeom>
              <a:noFill/>
              <a:ln>
                <a:solidFill>
                  <a:srgbClr val="1A96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8564" y="3980858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Rectangle 21"/>
          <p:cNvSpPr/>
          <p:nvPr/>
        </p:nvSpPr>
        <p:spPr>
          <a:xfrm>
            <a:off x="7772400" y="900000"/>
            <a:ext cx="128406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7</a:t>
            </a:r>
            <a:endParaRPr lang="el-GR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" y="902536"/>
            <a:ext cx="42311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b="1" dirty="0">
                <a:cs typeface="Calibri" panose="020F0502020204030204" pitchFamily="34" charset="0"/>
              </a:rPr>
              <a:t>معاملات انبعاث LCA </a:t>
            </a:r>
            <a:r>
              <a:rPr lang="ar" sz="2000" dirty="0">
                <a:cs typeface="Calibri" panose="020F0502020204030204" pitchFamily="34" charset="0"/>
              </a:rPr>
              <a:t>للكهرباء من الشبكة</a:t>
            </a:r>
            <a:endParaRPr lang="el-GR" sz="2000" dirty="0"/>
          </a:p>
        </p:txBody>
      </p:sp>
      <p:sp>
        <p:nvSpPr>
          <p:cNvPr id="26" name="Rectangle 25"/>
          <p:cNvSpPr/>
          <p:nvPr/>
        </p:nvSpPr>
        <p:spPr>
          <a:xfrm>
            <a:off x="7588097" y="4062933"/>
            <a:ext cx="141048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8</a:t>
            </a:r>
            <a:endParaRPr lang="el-GR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342441" y="4731790"/>
                <a:ext cx="7354790" cy="816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400" i="1" baseline="-25000" dirty="0">
                            <a:latin typeface="Cambria Math"/>
                          </a:rPr>
                          <m:t>𝑒𝑙𝑒𝑐𝑡𝑟𝑖𝑐𝑖𝑡𝑦</m:t>
                        </m:r>
                      </m:sub>
                    </m:sSub>
                    <m:r>
                      <a:rPr lang="en-US" sz="240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330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808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𝑘𝑊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 ∙ </m:t>
                        </m:r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167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sym typeface="Wingdings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𝑘𝑔𝐶𝑂</m:t>
                            </m:r>
                            <m:r>
                              <a:rPr lang="en-US" sz="2400" i="1" baseline="-25000">
                                <a:latin typeface="Cambria Math"/>
                                <a:sym typeface="Wingdings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𝑒𝑞</m:t>
                            </m:r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.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𝑘𝑊</m:t>
                            </m:r>
                            <m:r>
                              <a:rPr lang="en-US" sz="2400" i="1">
                                <a:latin typeface="Cambria Math"/>
                                <a:sym typeface="Wingdings"/>
                              </a:rPr>
                              <m:t>h</m:t>
                            </m:r>
                          </m:den>
                        </m:f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915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  <m:r>
                          <a:rPr lang="en-US" sz="2400" i="1" baseline="3000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ar" sz="2400" dirty="0"/>
                  <a:t>=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𝟕𝟖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𝟓𝟒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dirty="0"/>
                      <m:t>kg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US" dirty="0"/>
                      <m:t>CO</m:t>
                    </m:r>
                    <m:r>
                      <m:rPr>
                        <m:nor/>
                      </m:rPr>
                      <a:rPr lang="en-US" baseline="-25000" dirty="0"/>
                      <m:t>2 </m:t>
                    </m:r>
                    <m:r>
                      <m:rPr>
                        <m:nor/>
                      </m:rPr>
                      <a:rPr lang="en-US" dirty="0"/>
                      <m:t>eq</m:t>
                    </m:r>
                    <m:r>
                      <m:rPr>
                        <m:nor/>
                      </m:rPr>
                      <a:rPr lang="en-US" dirty="0"/>
                      <m:t>./ </m:t>
                    </m:r>
                    <m:r>
                      <m:rPr>
                        <m:nor/>
                      </m:rPr>
                      <a:rPr lang="en-US" b="0" i="0" dirty="0" smtClean="0"/>
                      <m:t>m</m:t>
                    </m:r>
                    <m:r>
                      <m:rPr>
                        <m:nor/>
                      </m:rPr>
                      <a:rPr lang="en-US" b="0" i="0" baseline="30000" dirty="0" smtClean="0"/>
                      <m:t>2</m:t>
                    </m:r>
                    <m:r>
                      <m:rPr>
                        <m:nor/>
                      </m:rPr>
                      <a:rPr lang="en-US" b="0" i="0" dirty="0" smtClean="0"/>
                      <m:t> </m:t>
                    </m:r>
                  </m:oMath>
                </a14:m>
                <a:endParaRPr lang="el-GR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41" y="4731790"/>
                <a:ext cx="7354790" cy="816634"/>
              </a:xfrm>
              <a:prstGeom prst="rect">
                <a:avLst/>
              </a:prstGeom>
              <a:blipFill>
                <a:blip r:embed="rId4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53E196FE-F9F3-4F0F-BD95-8846E160C5D8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521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003" y="2674267"/>
            <a:ext cx="2643338" cy="174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43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26" name="Rectangle 25"/>
          <p:cNvSpPr/>
          <p:nvPr/>
        </p:nvSpPr>
        <p:spPr>
          <a:xfrm>
            <a:off x="7893465" y="1985012"/>
            <a:ext cx="112453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12</a:t>
            </a:r>
            <a:endParaRPr lang="el-GR" sz="2400" dirty="0"/>
          </a:p>
        </p:txBody>
      </p:sp>
      <p:sp>
        <p:nvSpPr>
          <p:cNvPr id="34" name="Rectangle 33"/>
          <p:cNvSpPr/>
          <p:nvPr/>
        </p:nvSpPr>
        <p:spPr>
          <a:xfrm>
            <a:off x="7818637" y="1088770"/>
            <a:ext cx="119936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</a:t>
            </a:r>
            <a:r>
              <a:rPr lang="ar-JO" sz="2400" b="1" i="1" dirty="0">
                <a:cs typeface="Calibri" panose="020F0502020204030204" pitchFamily="34" charset="0"/>
              </a:rPr>
              <a:t>9</a:t>
            </a:r>
            <a:endParaRPr lang="el-GR" sz="2400" dirty="0"/>
          </a:p>
        </p:txBody>
      </p:sp>
      <p:sp>
        <p:nvSpPr>
          <p:cNvPr id="35" name="Rectangle 34"/>
          <p:cNvSpPr/>
          <p:nvPr/>
        </p:nvSpPr>
        <p:spPr>
          <a:xfrm>
            <a:off x="283795" y="993725"/>
            <a:ext cx="50502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dirty="0">
                <a:solidFill>
                  <a:prstClr val="black"/>
                </a:solidFill>
              </a:rPr>
              <a:t>لا يستخدم المبنى </a:t>
            </a:r>
            <a:r>
              <a:rPr lang="ar" sz="2000" dirty="0"/>
              <a:t>شبكة </a:t>
            </a:r>
            <a:r>
              <a:rPr lang="ar" sz="2000" b="1" dirty="0"/>
              <a:t>تدفئة / تبريد المناطق </a:t>
            </a:r>
            <a:r>
              <a:rPr lang="ar" sz="2000" dirty="0">
                <a:solidFill>
                  <a:prstClr val="black"/>
                </a:solidFill>
              </a:rPr>
              <a:t>لخدماته الفنية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31763" y="1095161"/>
            <a:ext cx="119936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9</a:t>
            </a:r>
            <a:endParaRPr lang="el-GR" sz="2400" dirty="0"/>
          </a:p>
        </p:txBody>
      </p:sp>
      <p:sp>
        <p:nvSpPr>
          <p:cNvPr id="37" name="Minus 36"/>
          <p:cNvSpPr/>
          <p:nvPr/>
        </p:nvSpPr>
        <p:spPr>
          <a:xfrm>
            <a:off x="7397092" y="1227633"/>
            <a:ext cx="230298" cy="230833"/>
          </a:xfrm>
          <a:prstGeom prst="mathMinus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60290" y="1838911"/>
            <a:ext cx="1380882" cy="4874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000" b="1" dirty="0">
                <a:cs typeface="Calibri" panose="020F0502020204030204" pitchFamily="34" charset="0"/>
              </a:rPr>
              <a:t>كثافة </a:t>
            </a:r>
            <a:endParaRPr lang="en-US" sz="2000" b="1" dirty="0">
              <a:cs typeface="Calibri" panose="020F0502020204030204" pitchFamily="34" charset="0"/>
            </a:endParaRPr>
          </a:p>
        </p:txBody>
      </p:sp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76" y="451301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767888" y="4556043"/>
            <a:ext cx="7401261" cy="14035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" sz="2000" i="1" dirty="0">
                <a:cs typeface="Calibri" panose="020F0502020204030204" pitchFamily="34" charset="0"/>
              </a:rPr>
              <a:t>مساهمات في الانبعاثات السنوية</a:t>
            </a:r>
          </a:p>
          <a:p>
            <a:pPr marL="0" indent="0" algn="r" rtl="1">
              <a:buFont typeface="Arial" panose="020B0604020202020204" pitchFamily="34" charset="0"/>
              <a:buNone/>
            </a:pPr>
            <a:r>
              <a:rPr lang="ar" sz="2000" i="1" dirty="0">
                <a:cs typeface="Calibri" panose="020F0502020204030204" pitchFamily="34" charset="0"/>
              </a:rPr>
              <a:t>الوقود: 27٪</a:t>
            </a:r>
          </a:p>
          <a:p>
            <a:pPr marL="0" indent="0" algn="r" rtl="1">
              <a:buNone/>
            </a:pPr>
            <a:r>
              <a:rPr lang="ar" sz="2000" b="1" i="1" dirty="0">
                <a:cs typeface="Calibri" panose="020F0502020204030204" pitchFamily="34" charset="0"/>
              </a:rPr>
              <a:t>الكهرباء: 73٪ </a:t>
            </a:r>
            <a:r>
              <a:rPr lang="ar" sz="2000" i="1" dirty="0">
                <a:cs typeface="Calibri" panose="020F0502020204030204" pitchFamily="34" charset="0"/>
              </a:rPr>
              <a:t>المصدر الرئيسي للانبعاثات السنوية (يعتمد على معامل انبعاث LCA الوطني )</a:t>
            </a:r>
          </a:p>
        </p:txBody>
      </p:sp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39" y="5352686"/>
            <a:ext cx="284749" cy="45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39" y="4924849"/>
            <a:ext cx="330738" cy="419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540513" y="2489033"/>
                <a:ext cx="658496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𝑬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sz="2400" b="1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𝒇𝒖𝒆𝒍𝒔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𝑬𝒆𝒍𝒆𝒄𝒕𝒓𝒊𝒄𝒊𝒕𝒚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4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endParaRPr lang="en-US" sz="24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endParaRPr lang="en-US" sz="24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u="sng" smtClean="0">
                          <a:latin typeface="Cambria Math" panose="02040503050406030204" pitchFamily="18" charset="0"/>
                        </a:rPr>
                        <m:t>𝟐𝟗</m:t>
                      </m:r>
                      <m:r>
                        <a:rPr lang="en-US" sz="2400" b="1" i="1" u="sng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u="sng" smtClean="0">
                          <a:latin typeface="Cambria Math" panose="02040503050406030204" pitchFamily="18" charset="0"/>
                        </a:rPr>
                        <m:t>𝟏𝟖</m:t>
                      </m:r>
                      <m:r>
                        <a:rPr lang="en-US" sz="2400" b="1" i="1" u="sng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US" sz="2400" b="1" i="1" u="sng">
                          <a:latin typeface="Cambria Math" panose="02040503050406030204" pitchFamily="18" charset="0"/>
                        </a:rPr>
                        <m:t>𝟕𝟖</m:t>
                      </m:r>
                      <m:r>
                        <a:rPr lang="en-US" sz="2400" b="1" i="1" u="sng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u="sng">
                          <a:latin typeface="Cambria Math" panose="02040503050406030204" pitchFamily="18" charset="0"/>
                        </a:rPr>
                        <m:t>𝟓𝟒</m:t>
                      </m:r>
                      <m:r>
                        <a:rPr lang="en-US" sz="2400" b="1" i="1" u="sng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2400" b="1" i="1" u="sng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𝟏𝟎𝟕</m:t>
                      </m:r>
                      <m:r>
                        <a:rPr lang="en-US" sz="2400" b="1" i="1" u="sng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US" sz="2400" b="1" i="1" u="sng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𝟕𝟐</m:t>
                      </m:r>
                      <m:r>
                        <a:rPr lang="en-US" sz="2400" b="1" i="1" u="sng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1" i="0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kg</m:t>
                      </m:r>
                      <m:r>
                        <m:rPr>
                          <m:nor/>
                        </m:rPr>
                        <a:rPr lang="en-US" sz="2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CO</m:t>
                      </m:r>
                      <m:r>
                        <m:rPr>
                          <m:nor/>
                        </m:rPr>
                        <a:rPr lang="en-US" sz="2400" b="1" u="sng" baseline="-25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eq</m:t>
                      </m:r>
                      <m:r>
                        <m:rPr>
                          <m:nor/>
                        </m:rPr>
                        <a:rPr lang="en-US" sz="2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./</m:t>
                      </m:r>
                      <m:r>
                        <m:rPr>
                          <m:nor/>
                        </m:rPr>
                        <a:rPr lang="en-US" sz="24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US" sz="2400" b="1" u="sng" baseline="30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Calibri" panose="020F0502020204030204" pitchFamily="34" charset="0"/>
                        </a:rPr>
                        <m:t>2</m:t>
                      </m:r>
                    </m:oMath>
                  </m:oMathPara>
                </a14:m>
                <a:endParaRPr lang="en-US" sz="2400" b="1" u="sng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513" y="2489033"/>
                <a:ext cx="6584965" cy="1569660"/>
              </a:xfrm>
              <a:prstGeom prst="rect">
                <a:avLst/>
              </a:prstGeom>
              <a:blipFill>
                <a:blip r:embed="rId6"/>
                <a:stretch>
                  <a:fillRect b="-5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98603F21-A3A9-45F9-B109-4467352F5188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1428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44</a:t>
            </a:fld>
            <a:endParaRPr lang="en-US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cs typeface="Calibri" panose="020F0502020204030204" pitchFamily="34" charset="0"/>
              </a:rPr>
              <a:t>تمرين</a:t>
            </a:r>
            <a:endParaRPr lang="it-IT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AC207D-8F93-49A4-8C1C-FE9DDAC59501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015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45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48650" cy="452596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lv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مبنى مكاتب ذو تهوية طبيعية يقع في أثينا يخدمه نظام تدفئة مركزي يعمل بالغاز ومتصل بشبكة الكهرباء الرئيسية . تُستخدم مضخات الحرارة المحلية للتبريد ويتم تقديم الماء الساخن المحلي مع سخانات المياه ذات التدفق المستمر ( </a:t>
            </a:r>
            <a:r>
              <a:rPr lang="ar" sz="2000" dirty="0" err="1">
                <a:solidFill>
                  <a:prstClr val="black"/>
                </a:solidFill>
                <a:cs typeface="Calibri" panose="020F0502020204030204" pitchFamily="34" charset="0"/>
              </a:rPr>
              <a:t>بدون خزان ).</a:t>
            </a:r>
          </a:p>
          <a:p>
            <a:pPr marL="0" lv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000" b="1" i="1" dirty="0">
                <a:solidFill>
                  <a:prstClr val="black"/>
                </a:solidFill>
                <a:cs typeface="Calibri" panose="020F0502020204030204" pitchFamily="34" charset="0"/>
              </a:rPr>
              <a:t>البيانات المتوفرة </a:t>
            </a:r>
            <a:r>
              <a:rPr lang="ar" sz="2000" i="1" dirty="0">
                <a:solidFill>
                  <a:prstClr val="black"/>
                </a:solidFill>
                <a:cs typeface="Calibri" panose="020F0502020204030204" pitchFamily="34" charset="0"/>
              </a:rPr>
              <a:t>: قدم مدير المبنى </a:t>
            </a:r>
            <a:r>
              <a:rPr lang="ar" sz="2000" b="1" i="1" dirty="0">
                <a:solidFill>
                  <a:prstClr val="black"/>
                </a:solidFill>
                <a:cs typeface="Calibri" panose="020F0502020204030204" pitchFamily="34" charset="0"/>
              </a:rPr>
              <a:t>مخططات الطوابق والاستهلاك الشهري للوقود </a:t>
            </a:r>
            <a:r>
              <a:rPr lang="ar" sz="2000" i="1" dirty="0">
                <a:solidFill>
                  <a:prstClr val="black"/>
                </a:solidFill>
                <a:cs typeface="Calibri" panose="020F0502020204030204" pitchFamily="34" charset="0"/>
              </a:rPr>
              <a:t>والطاقة </a:t>
            </a:r>
            <a:r>
              <a:rPr lang="ar" sz="2000" b="1" i="1" dirty="0">
                <a:solidFill>
                  <a:prstClr val="black"/>
                </a:solidFill>
                <a:cs typeface="Calibri" panose="020F0502020204030204" pitchFamily="34" charset="0"/>
              </a:rPr>
              <a:t>الكهربائية </a:t>
            </a:r>
            <a:r>
              <a:rPr lang="ar" sz="2000" i="1" dirty="0">
                <a:solidFill>
                  <a:prstClr val="black"/>
                </a:solidFill>
                <a:cs typeface="Calibri" panose="020F0502020204030204" pitchFamily="34" charset="0"/>
              </a:rPr>
              <a:t>من فواتير الطاقة والمراقبة على مدار عدة سنوات. تتوافق بيانات الكهرباء مع إجمالي طلب الطاقة الكهربائية للمبنى لجميع الاستخدامات النهائية.</a:t>
            </a:r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r>
              <a:rPr lang="ar" sz="2000" i="1" dirty="0"/>
              <a:t>استخدم البيانات التالية لحل التمرين</a:t>
            </a: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</p:txBody>
      </p:sp>
      <p:grpSp>
        <p:nvGrpSpPr>
          <p:cNvPr id="2" name="Group 1"/>
          <p:cNvGrpSpPr/>
          <p:nvPr/>
        </p:nvGrpSpPr>
        <p:grpSpPr>
          <a:xfrm>
            <a:off x="438150" y="4248305"/>
            <a:ext cx="8514080" cy="789785"/>
            <a:chOff x="314960" y="3894370"/>
            <a:chExt cx="8514080" cy="789785"/>
          </a:xfrm>
        </p:grpSpPr>
        <p:sp>
          <p:nvSpPr>
            <p:cNvPr id="6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3894370"/>
              <a:ext cx="8514080" cy="78978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كثافة LCA GHG ، أي انبعاثات </a:t>
              </a:r>
              <a:r>
                <a:rPr lang="ar" sz="2000" b="1" dirty="0">
                  <a:cs typeface="Calibri" panose="020F0502020204030204" pitchFamily="34" charset="0"/>
                </a:rPr>
                <a:t>مكافئ ثاني</a:t>
              </a:r>
              <a:r>
                <a:rPr lang="ar-JO" sz="2000" b="1" dirty="0">
                  <a:cs typeface="Calibri" panose="020F0502020204030204" pitchFamily="34" charset="0"/>
                </a:rPr>
                <a:t> </a:t>
              </a:r>
              <a:r>
                <a:rPr lang="ar" sz="2000" b="1" dirty="0">
                  <a:cs typeface="Calibri" panose="020F0502020204030204" pitchFamily="34" charset="0"/>
                </a:rPr>
                <a:t>أكسيد الكربون .</a:t>
              </a:r>
              <a:endParaRPr lang="en-US" sz="2000" b="1" dirty="0">
                <a:cs typeface="Calibri" panose="020F0502020204030204" pitchFamily="34" charset="0"/>
              </a:endParaRPr>
            </a:p>
            <a:p>
              <a:pPr marL="0" indent="0" algn="r" rtl="1">
                <a:spcBef>
                  <a:spcPts val="0"/>
                </a:spcBef>
                <a:buNone/>
              </a:pPr>
              <a:r>
                <a:rPr lang="ar" sz="2000" b="1" dirty="0"/>
                <a:t>تحديد المصدر الرئيسي للانبعاثات السنوية</a:t>
              </a:r>
              <a:endParaRPr lang="en-US" sz="2000" dirty="0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102" y="3966990"/>
              <a:ext cx="511108" cy="59115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C10D159-824B-4442-BB67-CA2E08B56A61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944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5747"/>
            <a:ext cx="2133600" cy="282253"/>
          </a:xfrm>
        </p:spPr>
        <p:txBody>
          <a:bodyPr/>
          <a:lstStyle/>
          <a:p>
            <a:fld id="{243FB592-B9A9-49AA-A86F-4031F7B97808}" type="slidenum">
              <a:rPr lang="en-US" smtClean="0"/>
              <a:t>46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5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2386661"/>
            <a:ext cx="3102739" cy="239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77" y="3831172"/>
            <a:ext cx="2573812" cy="23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84053" y="1483287"/>
            <a:ext cx="1832316" cy="44847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ar-JO" sz="2200" b="1" dirty="0">
                <a:latin typeface="Calibri" panose="020F0502020204030204" pitchFamily="34" charset="0"/>
                <a:cs typeface="Calibri" panose="020F0502020204030204" pitchFamily="34" charset="0"/>
              </a:rPr>
              <a:t>مخططات الطوابق</a:t>
            </a: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i="1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892" y="1152809"/>
            <a:ext cx="1208087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429" y="2263410"/>
            <a:ext cx="12255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29" y="3583242"/>
            <a:ext cx="12128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026" y="1121393"/>
            <a:ext cx="3214514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32" y="5289544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7211774" y="5421350"/>
            <a:ext cx="185375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1400" i="1" dirty="0"/>
              <a:t>طابق </a:t>
            </a:r>
            <a:r>
              <a:rPr lang="ar" sz="1400" i="1" dirty="0"/>
              <a:t> داخلي مفيد = 416 م </a:t>
            </a:r>
            <a:r>
              <a:rPr lang="ar" sz="1400" i="1" baseline="30000" dirty="0"/>
              <a:t>2</a:t>
            </a:r>
            <a:endParaRPr lang="en-US" sz="1400" i="1" baseline="30000" dirty="0"/>
          </a:p>
        </p:txBody>
      </p:sp>
      <p:sp>
        <p:nvSpPr>
          <p:cNvPr id="26" name="Rectangle 25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F73887-4D56-49E3-ACCF-1804C2C11F9B}"/>
              </a:ext>
            </a:extLst>
          </p:cNvPr>
          <p:cNvSpPr/>
          <p:nvPr/>
        </p:nvSpPr>
        <p:spPr>
          <a:xfrm>
            <a:off x="2245890" y="5976980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598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47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05125" y="864107"/>
            <a:ext cx="6320589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ar" sz="2200" b="1" dirty="0">
                <a:latin typeface="Calibri" panose="020F0502020204030204" pitchFamily="34" charset="0"/>
                <a:cs typeface="Calibri" panose="020F0502020204030204" pitchFamily="34" charset="0"/>
              </a:rPr>
              <a:t>استهلاك الغاز الطبيعي </a:t>
            </a:r>
            <a:r>
              <a:rPr lang="ar" sz="2400" b="1" dirty="0"/>
              <a:t>(م </a:t>
            </a:r>
            <a:r>
              <a:rPr lang="ar" sz="2400" b="1" baseline="30000" dirty="0"/>
              <a:t>3 </a:t>
            </a:r>
            <a:r>
              <a:rPr lang="ar" sz="2400" b="1" dirty="0"/>
              <a:t>)</a:t>
            </a:r>
          </a:p>
          <a:p>
            <a:pPr marL="0" indent="0">
              <a:lnSpc>
                <a:spcPct val="80000"/>
              </a:lnSpc>
              <a:buNone/>
            </a:pP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189698"/>
              </p:ext>
            </p:extLst>
          </p:nvPr>
        </p:nvGraphicFramePr>
        <p:xfrm>
          <a:off x="2245890" y="1323042"/>
          <a:ext cx="6586610" cy="48209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464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9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73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73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73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شهر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يناير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686.9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809.5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959.9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فبراير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713.0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1019.0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JO" dirty="0"/>
                        <a:t>مارس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545.1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أبريل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JO" dirty="0"/>
                        <a:t>مايو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يونيو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يوليو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أغسطس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سبتمبر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اكتوبر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463.4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 نوفمبر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311.4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ديسمبر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718.2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930.7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614" y="760816"/>
            <a:ext cx="456316" cy="52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7AB7E9-426A-4968-9CF2-4A55CB8A4DF2}"/>
              </a:ext>
            </a:extLst>
          </p:cNvPr>
          <p:cNvSpPr/>
          <p:nvPr/>
        </p:nvSpPr>
        <p:spPr>
          <a:xfrm>
            <a:off x="2245890" y="6143962"/>
            <a:ext cx="1739956" cy="402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816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00825"/>
            <a:ext cx="2133600" cy="257175"/>
          </a:xfrm>
        </p:spPr>
        <p:txBody>
          <a:bodyPr/>
          <a:lstStyle/>
          <a:p>
            <a:fld id="{243FB592-B9A9-49AA-A86F-4031F7B97808}" type="slidenum">
              <a:rPr lang="en-US" smtClean="0"/>
              <a:t>48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102" y="824048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258101"/>
              </p:ext>
            </p:extLst>
          </p:nvPr>
        </p:nvGraphicFramePr>
        <p:xfrm>
          <a:off x="612703" y="1286803"/>
          <a:ext cx="8231520" cy="48209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30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1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شهر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يناير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3041.1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1992.6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2811.4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 فبراير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2696.0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1861.8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2494.3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/>
                        <a:t>مارس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2884.7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1869.7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2582.8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أبريل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2633.4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2014.5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2317.1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/>
                        <a:t>مايو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2502.5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2407.7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2475.9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يونيو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3703.5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2146.4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2438.4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يوليو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4258.1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2448.4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3164.8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أغسطس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4388.8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2487.7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3299.3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سبتمبر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2980.2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2419.6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3138.6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اكتوبر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2409.9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1898.4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1916.7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 نوفمبر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2239.1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1530.1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1960.7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ديسمبر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2543.1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1676.9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1749.5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62275" y="874565"/>
            <a:ext cx="3981450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ar" sz="2200" b="1" dirty="0">
                <a:latin typeface="Calibri" panose="020F0502020204030204" pitchFamily="34" charset="0"/>
                <a:cs typeface="Calibri" panose="020F0502020204030204" pitchFamily="34" charset="0"/>
              </a:rPr>
              <a:t>استهلاك الكهرباء </a:t>
            </a:r>
            <a:r>
              <a:rPr lang="ar" sz="2200" b="1" dirty="0"/>
              <a:t>( </a:t>
            </a:r>
            <a:r>
              <a:rPr lang="ar" sz="2200" b="1" dirty="0" err="1"/>
              <a:t>كيلوواط </a:t>
            </a:r>
            <a:r>
              <a:rPr lang="ar" sz="2200" b="1" baseline="-25000" dirty="0" err="1"/>
              <a:t>ساعة </a:t>
            </a:r>
            <a:r>
              <a:rPr lang="ar" sz="2200" b="1" dirty="0"/>
              <a:t>)</a:t>
            </a:r>
          </a:p>
          <a:p>
            <a:pPr marL="0" indent="0">
              <a:lnSpc>
                <a:spcPct val="80000"/>
              </a:lnSpc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7" name="Rectangle 6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53BAF1-DCC0-4F5A-AAA6-5315AD40ADD8}"/>
              </a:ext>
            </a:extLst>
          </p:cNvPr>
          <p:cNvSpPr/>
          <p:nvPr/>
        </p:nvSpPr>
        <p:spPr>
          <a:xfrm>
            <a:off x="2245890" y="6107723"/>
            <a:ext cx="1669618" cy="438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17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22977" y="6581775"/>
            <a:ext cx="2133600" cy="264443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خلفية</a:t>
            </a:r>
            <a:endParaRPr lang="it-IT" dirty="0"/>
          </a:p>
        </p:txBody>
      </p:sp>
      <p:sp>
        <p:nvSpPr>
          <p:cNvPr id="3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1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68223" y="1522652"/>
            <a:ext cx="576218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ct val="20000"/>
              </a:spcBef>
            </a:pPr>
            <a:r>
              <a:rPr lang="ar" sz="2200" dirty="0">
                <a:solidFill>
                  <a:prstClr val="black"/>
                </a:solidFill>
              </a:rPr>
              <a:t>يتم تسليم </a:t>
            </a:r>
            <a:r>
              <a:rPr lang="ar" sz="2200" b="1" dirty="0">
                <a:solidFill>
                  <a:prstClr val="black"/>
                </a:solidFill>
              </a:rPr>
              <a:t>الطاقة الحرارية </a:t>
            </a:r>
            <a:r>
              <a:rPr lang="ar" sz="2200" b="1" dirty="0"/>
              <a:t>للمبنى </a:t>
            </a:r>
            <a:r>
              <a:rPr lang="ar" sz="2200" dirty="0">
                <a:solidFill>
                  <a:prstClr val="black"/>
                </a:solidFill>
              </a:rPr>
              <a:t>على شكل </a:t>
            </a:r>
            <a:r>
              <a:rPr lang="ar" sz="2200" b="1" dirty="0">
                <a:solidFill>
                  <a:prstClr val="black"/>
                </a:solidFill>
              </a:rPr>
              <a:t>حرارة / تبريد من </a:t>
            </a:r>
            <a:r>
              <a:rPr lang="ar" sz="2200" dirty="0">
                <a:solidFill>
                  <a:prstClr val="black"/>
                </a:solidFill>
              </a:rPr>
              <a:t>أنظمة المنطقة والوقود . هي الطاقة لكل "ناقل" يتم توفيرها للمبنى لتلبية الاستخدامات داخل المبنى (مثل التدفئة والتبريد والتهوية والمياه الساخنة المنزلية).</a:t>
            </a: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49991" y="5982021"/>
            <a:ext cx="34477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ar" sz="1600" dirty="0">
                <a:solidFill>
                  <a:srgbClr val="00B0F0"/>
                </a:solidFill>
              </a:rPr>
              <a:t>يتم قياس " </a:t>
            </a:r>
            <a:r>
              <a:rPr lang="ar" sz="1600" b="1" dirty="0">
                <a:solidFill>
                  <a:srgbClr val="00B0F0"/>
                </a:solidFill>
              </a:rPr>
              <a:t>الطاقة الموردة " بواسطة </a:t>
            </a:r>
            <a:r>
              <a:rPr lang="ar" sz="1600" dirty="0">
                <a:solidFill>
                  <a:srgbClr val="00B0F0"/>
                </a:solidFill>
              </a:rPr>
              <a:t>المرافق</a:t>
            </a:r>
            <a:endParaRPr lang="it-IT" sz="1600" dirty="0">
              <a:solidFill>
                <a:srgbClr val="00B0F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8223" y="3766302"/>
            <a:ext cx="5595865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ar" sz="2000" b="1" dirty="0"/>
              <a:t>احتراق الوقود </a:t>
            </a:r>
            <a:r>
              <a:rPr lang="ar" sz="2000" dirty="0"/>
              <a:t>في المبنى (مثل حرق الغاز لتدفئة المكان) انبعاثات.</a:t>
            </a:r>
            <a:endParaRPr lang="en-US" sz="2000" b="1" dirty="0"/>
          </a:p>
          <a:p>
            <a:pPr marL="342900" indent="-342900" algn="r" rtl="1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ar" sz="2000" b="1" dirty="0"/>
              <a:t>محطات التدفئة / التبريد في المنطقة </a:t>
            </a:r>
            <a:r>
              <a:rPr lang="ar" sz="2000" dirty="0"/>
              <a:t>أيضًا بحرق الوقود لتوليد التدفئة / التبريد الذي يتم نقله وتسليمه إلى المباني.</a:t>
            </a:r>
          </a:p>
        </p:txBody>
      </p:sp>
      <p:sp>
        <p:nvSpPr>
          <p:cNvPr id="41" name="Cloud Callout 40"/>
          <p:cNvSpPr/>
          <p:nvPr/>
        </p:nvSpPr>
        <p:spPr>
          <a:xfrm>
            <a:off x="6997026" y="1719182"/>
            <a:ext cx="1092751" cy="938221"/>
          </a:xfrm>
          <a:prstGeom prst="cloudCallout">
            <a:avLst>
              <a:gd name="adj1" fmla="val 35602"/>
              <a:gd name="adj2" fmla="val 8915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" sz="2000" b="1" dirty="0"/>
              <a:t>غازات الدفيئة</a:t>
            </a:r>
            <a:endParaRPr lang="en-US" sz="2000" b="1" dirty="0"/>
          </a:p>
        </p:txBody>
      </p:sp>
      <p:sp>
        <p:nvSpPr>
          <p:cNvPr id="42" name="Cloud Callout 41"/>
          <p:cNvSpPr/>
          <p:nvPr/>
        </p:nvSpPr>
        <p:spPr>
          <a:xfrm>
            <a:off x="7730226" y="5005352"/>
            <a:ext cx="1092751" cy="938221"/>
          </a:xfrm>
          <a:prstGeom prst="cloudCallout">
            <a:avLst>
              <a:gd name="adj1" fmla="val -52999"/>
              <a:gd name="adj2" fmla="val -10863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" sz="2000" b="1" dirty="0"/>
              <a:t>غازات الدفيئة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16384" y="1422597"/>
            <a:ext cx="174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>
                <a:solidFill>
                  <a:schemeClr val="bg1">
                    <a:lumMod val="50000"/>
                  </a:schemeClr>
                </a:solidFill>
              </a:rPr>
              <a:t>الانبعاثات المباشرة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6E05EDB-A425-4C0B-A56A-F2AEBC3AB63B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1" t="12284" r="30121" b="58491"/>
          <a:stretch/>
        </p:blipFill>
        <p:spPr bwMode="auto">
          <a:xfrm>
            <a:off x="6624716" y="2562440"/>
            <a:ext cx="2348004" cy="19717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B132059-EB22-44A7-853D-1517CE874B4A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1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125" y="3154435"/>
            <a:ext cx="1612247" cy="1148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22977" y="6586067"/>
            <a:ext cx="2133600" cy="281098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02423" y="801216"/>
            <a:ext cx="1115733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 </a:t>
            </a:r>
            <a:endParaRPr lang="it-IT" dirty="0"/>
          </a:p>
        </p:txBody>
      </p:sp>
      <p:sp>
        <p:nvSpPr>
          <p:cNvPr id="3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445011" y="1025462"/>
            <a:ext cx="5517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sz="600" dirty="0">
                <a:solidFill>
                  <a:schemeClr val="bg1"/>
                </a:solidFill>
                <a:latin typeface="Arial Narrow" panose="020B0606020202030204" pitchFamily="34" charset="0"/>
              </a:rPr>
              <a:t>المصدر IPCC</a:t>
            </a:r>
            <a:endParaRPr lang="en-GB" sz="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84577" y="5994259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ar" sz="1600" dirty="0">
                <a:solidFill>
                  <a:srgbClr val="00B0F0"/>
                </a:solidFill>
              </a:rPr>
              <a:t>يتم قياس " </a:t>
            </a:r>
            <a:r>
              <a:rPr lang="ar" sz="1600" b="1" dirty="0">
                <a:solidFill>
                  <a:srgbClr val="00B0F0"/>
                </a:solidFill>
              </a:rPr>
              <a:t>الطاقة الموردة " بواسطة </a:t>
            </a:r>
            <a:r>
              <a:rPr lang="ar" sz="1600" dirty="0">
                <a:solidFill>
                  <a:srgbClr val="00B0F0"/>
                </a:solidFill>
              </a:rPr>
              <a:t>المرافق</a:t>
            </a:r>
            <a:endParaRPr lang="it-IT" sz="1600" dirty="0">
              <a:solidFill>
                <a:srgbClr val="00B0F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68223" y="1557377"/>
            <a:ext cx="55958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ct val="20000"/>
              </a:spcBef>
            </a:pPr>
            <a:r>
              <a:rPr lang="ar" sz="2400" dirty="0"/>
              <a:t>يتم توصيل </a:t>
            </a:r>
            <a:r>
              <a:rPr lang="ar" sz="2400" b="1" dirty="0"/>
              <a:t>الكهرباء من الشبكة </a:t>
            </a:r>
            <a:r>
              <a:rPr lang="ar" sz="2400" dirty="0"/>
              <a:t>إلى المبنى لتلبية الاستخدامات داخل المبنى </a:t>
            </a:r>
            <a:r>
              <a:rPr lang="ar" sz="1400" dirty="0"/>
              <a:t>(مثل التدفئة والتبريد والتهوية والمياه الساخنة المنزلية والإضاءة والمواد المساعدة)</a:t>
            </a:r>
          </a:p>
          <a:p>
            <a:pPr lvl="0" algn="r" rtl="1">
              <a:spcBef>
                <a:spcPts val="1200"/>
              </a:spcBef>
            </a:pPr>
            <a:r>
              <a:rPr lang="ar" sz="2400" dirty="0"/>
              <a:t>العديد من </a:t>
            </a:r>
            <a:r>
              <a:rPr lang="ar" sz="2400" b="1" dirty="0"/>
              <a:t>محطات الطاقة </a:t>
            </a:r>
            <a:r>
              <a:rPr lang="ar" sz="2400" dirty="0"/>
              <a:t>تحرق الوقود الأحفوري لتوليد الكهرباء التي تنقلها الشبكة وتوصيلها إلى المباني</a:t>
            </a:r>
            <a:endParaRPr lang="it-IT" sz="2400" dirty="0">
              <a:solidFill>
                <a:srgbClr val="00B0F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938" y="2364628"/>
            <a:ext cx="1567736" cy="10204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ight Brace 30"/>
          <p:cNvSpPr/>
          <p:nvPr/>
        </p:nvSpPr>
        <p:spPr>
          <a:xfrm>
            <a:off x="6833914" y="2393578"/>
            <a:ext cx="555872" cy="1176797"/>
          </a:xfrm>
          <a:prstGeom prst="rightBrace">
            <a:avLst/>
          </a:prstGeom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Cloud Callout 38"/>
          <p:cNvSpPr/>
          <p:nvPr/>
        </p:nvSpPr>
        <p:spPr>
          <a:xfrm>
            <a:off x="7562454" y="1696929"/>
            <a:ext cx="1092751" cy="938221"/>
          </a:xfrm>
          <a:prstGeom prst="cloudCallout">
            <a:avLst>
              <a:gd name="adj1" fmla="val -13005"/>
              <a:gd name="adj2" fmla="val 110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" sz="2000" b="1" dirty="0"/>
              <a:t>غازات الدفيئة</a:t>
            </a:r>
            <a:endParaRPr lang="en-US" sz="2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870577" y="1422597"/>
            <a:ext cx="174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>
                <a:solidFill>
                  <a:schemeClr val="bg1">
                    <a:lumMod val="50000"/>
                  </a:schemeClr>
                </a:solidFill>
              </a:rPr>
              <a:t>الانبعاثات المباشرة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30407" y="2566506"/>
            <a:ext cx="980342" cy="951240"/>
            <a:chOff x="5672056" y="2566506"/>
            <a:chExt cx="980342" cy="951240"/>
          </a:xfrm>
        </p:grpSpPr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7623" y="2566506"/>
              <a:ext cx="414775" cy="951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2056" y="2874848"/>
              <a:ext cx="632008" cy="431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318961" y="4758312"/>
            <a:ext cx="1710020" cy="830997"/>
            <a:chOff x="-35887" y="4417112"/>
            <a:chExt cx="1710020" cy="830997"/>
          </a:xfrm>
        </p:grpSpPr>
        <p:sp>
          <p:nvSpPr>
            <p:cNvPr id="58" name="TextBox 57"/>
            <p:cNvSpPr txBox="1"/>
            <p:nvPr/>
          </p:nvSpPr>
          <p:spPr>
            <a:xfrm>
              <a:off x="-35887" y="4417112"/>
              <a:ext cx="17100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ar" sz="2400" b="1" dirty="0"/>
                <a:t>الوقود الحفري</a:t>
              </a:r>
            </a:p>
            <a:p>
              <a:pPr algn="r"/>
              <a:r>
                <a:rPr lang="ar" sz="2400" b="1" dirty="0"/>
                <a:t>42٪</a:t>
              </a:r>
              <a:endParaRPr lang="en-US" sz="2400" b="1" dirty="0"/>
            </a:p>
          </p:txBody>
        </p:sp>
        <p:pic>
          <p:nvPicPr>
            <p:cNvPr id="52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970" y="4875724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6935970" y="3725255"/>
            <a:ext cx="2151398" cy="1052764"/>
            <a:chOff x="6992602" y="4355653"/>
            <a:chExt cx="2151398" cy="1052764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4374" y="4355653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2602" y="4564093"/>
              <a:ext cx="1058647" cy="844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1" name="Picture 7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98500" y="4861936"/>
            <a:ext cx="1481735" cy="991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2" name="TextBox 71"/>
          <p:cNvSpPr txBox="1"/>
          <p:nvPr/>
        </p:nvSpPr>
        <p:spPr>
          <a:xfrm>
            <a:off x="5415406" y="4665795"/>
            <a:ext cx="2579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sz="2400" dirty="0"/>
              <a:t>المستقبل هو </a:t>
            </a:r>
            <a:r>
              <a:rPr lang="ar" sz="2400" b="1" dirty="0">
                <a:solidFill>
                  <a:srgbClr val="00B050"/>
                </a:solidFill>
              </a:rPr>
              <a:t>الكهرباء الخضراء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795974-4361-4467-B4D9-E62428612C8A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FF1431E-A571-4A2C-A5CA-26E28D9C2DCB}"/>
              </a:ext>
            </a:extLst>
          </p:cNvPr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1" t="13770" r="21787" b="39271"/>
          <a:stretch/>
        </p:blipFill>
        <p:spPr bwMode="auto">
          <a:xfrm>
            <a:off x="2627456" y="3540213"/>
            <a:ext cx="2243278" cy="2424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79739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6014305" y="1972875"/>
            <a:ext cx="980342" cy="951240"/>
            <a:chOff x="5672056" y="2566506"/>
            <a:chExt cx="980342" cy="951240"/>
          </a:xfrm>
        </p:grpSpPr>
        <p:pic>
          <p:nvPicPr>
            <p:cNvPr id="46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7623" y="2566506"/>
              <a:ext cx="414775" cy="951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2056" y="2874848"/>
              <a:ext cx="632008" cy="431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782" y="3042126"/>
            <a:ext cx="3557153" cy="2144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189" y="1791929"/>
            <a:ext cx="2573337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22977" y="6592366"/>
            <a:ext cx="2133600" cy="248530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خلفية</a:t>
            </a:r>
            <a:endParaRPr lang="it-IT" dirty="0"/>
          </a:p>
        </p:txBody>
      </p:sp>
      <p:sp>
        <p:nvSpPr>
          <p:cNvPr id="3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445011" y="1025462"/>
            <a:ext cx="5517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sz="600" dirty="0">
                <a:solidFill>
                  <a:schemeClr val="bg1"/>
                </a:solidFill>
                <a:latin typeface="Arial Narrow" panose="020B0606020202030204" pitchFamily="34" charset="0"/>
              </a:rPr>
              <a:t>المصدر IPCC</a:t>
            </a:r>
            <a:endParaRPr lang="en-GB" sz="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84577" y="5994259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ar" sz="1600" dirty="0">
                <a:solidFill>
                  <a:srgbClr val="00B0F0"/>
                </a:solidFill>
              </a:rPr>
              <a:t>يتم قياس " </a:t>
            </a:r>
            <a:r>
              <a:rPr lang="ar" sz="1600" b="1" dirty="0">
                <a:solidFill>
                  <a:srgbClr val="00B0F0"/>
                </a:solidFill>
              </a:rPr>
              <a:t>الطاقة الموردة " بواسطة </a:t>
            </a:r>
            <a:r>
              <a:rPr lang="ar" sz="1600" dirty="0">
                <a:solidFill>
                  <a:srgbClr val="00B0F0"/>
                </a:solidFill>
              </a:rPr>
              <a:t>المرافق</a:t>
            </a:r>
            <a:endParaRPr lang="it-IT" sz="1600" dirty="0">
              <a:solidFill>
                <a:srgbClr val="00B0F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70577" y="1422597"/>
            <a:ext cx="1905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>
                <a:solidFill>
                  <a:schemeClr val="bg1">
                    <a:lumMod val="50000"/>
                  </a:schemeClr>
                </a:solidFill>
              </a:rPr>
              <a:t>الانبعاثات غير المباشرة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8223" y="1557377"/>
            <a:ext cx="5595865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ar" sz="2400" b="1" dirty="0"/>
              <a:t>إضافي</a:t>
            </a:r>
            <a:r>
              <a:rPr lang="ar" sz="2400" b="1" u="sng" dirty="0">
                <a:solidFill>
                  <a:srgbClr val="159961"/>
                </a:solidFill>
              </a:rPr>
              <a:t> تنشأ </a:t>
            </a:r>
            <a:r>
              <a:rPr lang="ar" sz="2400" dirty="0"/>
              <a:t>التأثيرات البيئية أيضًا من استخراج وتعدين الوقود الأحفوري ، والنقل ، والمعالجة (مثل التكرير)</a:t>
            </a:r>
          </a:p>
          <a:p>
            <a:pPr lvl="0">
              <a:spcBef>
                <a:spcPct val="20000"/>
              </a:spcBef>
            </a:pPr>
            <a:endParaRPr lang="en-US" sz="2400" dirty="0"/>
          </a:p>
          <a:p>
            <a:pPr lvl="0">
              <a:spcBef>
                <a:spcPct val="20000"/>
              </a:spcBef>
            </a:pPr>
            <a:r>
              <a:rPr lang="ar" sz="2400" dirty="0"/>
              <a:t>على سبيل المثال ، تمثل الانبعاثات غير المباشرة من إنتاج النفط حوالي 20٪ من إجمالي انبعاثات غازات الدفيئة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71408" y="5187287"/>
            <a:ext cx="3327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1000" dirty="0"/>
              <a:t>المصدر : شركة ARC Financial Corp. "استثمار النفط الخام في عالم مقيد الكربون" ، فبراير 2016.</a:t>
            </a:r>
            <a:endParaRPr lang="en-US" sz="1000" dirty="0"/>
          </a:p>
          <a:p>
            <a:r>
              <a:rPr lang="ar" sz="1000" dirty="0"/>
              <a:t>المرجع: جاكي فورست ، www.arcenergyinstitute.com</a:t>
            </a:r>
            <a:endParaRPr lang="en-US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7171CC-446C-4611-A632-0087283EB92B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12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765" y="6600825"/>
            <a:ext cx="2133600" cy="257175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خلفية</a:t>
            </a:r>
            <a:endParaRPr lang="it-IT" dirty="0"/>
          </a:p>
        </p:txBody>
      </p:sp>
      <p:sp>
        <p:nvSpPr>
          <p:cNvPr id="3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445011" y="3710862"/>
            <a:ext cx="5517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sz="600" dirty="0">
                <a:solidFill>
                  <a:schemeClr val="bg1"/>
                </a:solidFill>
                <a:latin typeface="Arial Narrow" panose="020B0606020202030204" pitchFamily="34" charset="0"/>
              </a:rPr>
              <a:t>المصدر IPCC</a:t>
            </a:r>
            <a:endParaRPr lang="en-GB" sz="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8124" y="1520871"/>
            <a:ext cx="8900851" cy="121676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" sz="2200" b="1" dirty="0"/>
              <a:t>شدة </a:t>
            </a:r>
            <a:r>
              <a:rPr lang="ar" sz="2200" dirty="0"/>
              <a:t>غازات </a:t>
            </a:r>
            <a:r>
              <a:rPr lang="ar" sz="2200" b="1" dirty="0"/>
              <a:t>الدفيئة</a:t>
            </a:r>
            <a:r>
              <a:rPr lang="ar" sz="2200" dirty="0"/>
              <a:t> بالنسبة للوقود وأشكال الطاقة الأخرى (مثل الكهرباء) يتم التعبير عنها من حيث كتلة مكافئ ثاني أكسيد الكربون لكل وحدة طاقة من الوقود ( </a:t>
            </a:r>
            <a:r>
              <a:rPr lang="ar" sz="2200" b="1" dirty="0"/>
              <a:t>kgCO </a:t>
            </a:r>
            <a:r>
              <a:rPr lang="ar" sz="2200" b="1" baseline="-25000" dirty="0"/>
              <a:t>2 </a:t>
            </a:r>
            <a:r>
              <a:rPr lang="ar" sz="2200" b="1" dirty="0"/>
              <a:t>eq / kWh </a:t>
            </a:r>
            <a:r>
              <a:rPr lang="ar" sz="2200" dirty="0"/>
              <a:t>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185926" y="2831878"/>
            <a:ext cx="5200526" cy="3033197"/>
            <a:chOff x="2185926" y="2831878"/>
            <a:chExt cx="5200526" cy="3033197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926" y="2831878"/>
              <a:ext cx="5200526" cy="2796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470067" y="5634243"/>
              <a:ext cx="77136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900" dirty="0"/>
                <a:t>المصدر: IPCC</a:t>
              </a:r>
              <a:endParaRPr lang="en-US" sz="900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99490A9-7B73-4AA7-B795-8C6919F6ACD3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535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464458"/>
              </p:ext>
            </p:extLst>
          </p:nvPr>
        </p:nvGraphicFramePr>
        <p:xfrm>
          <a:off x="379435" y="1811498"/>
          <a:ext cx="8182272" cy="1828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24454">
                <a:tc>
                  <a:txBody>
                    <a:bodyPr/>
                    <a:lstStyle/>
                    <a:p>
                      <a:r>
                        <a:rPr lang="ar" noProof="0" dirty="0"/>
                        <a:t>وصف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noProof="0" dirty="0"/>
                        <a:t>وحدة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noProof="0" dirty="0"/>
                        <a:t>مرحلة المشروع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noProof="0" dirty="0"/>
                        <a:t>مصدر البيانات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447505">
                <a:tc>
                  <a:txBody>
                    <a:bodyPr/>
                    <a:lstStyle/>
                    <a:p>
                      <a:r>
                        <a:rPr lang="ar" sz="1800" kern="1200" noProof="0" dirty="0">
                          <a:effectLst/>
                        </a:rPr>
                        <a:t>انبعاثات مكافئ </a:t>
                      </a:r>
                      <a:r>
                        <a:rPr lang="ar" sz="1800" kern="1200" baseline="-25000" noProof="0" dirty="0">
                          <a:effectLst/>
                        </a:rPr>
                        <a:t>ثاني </a:t>
                      </a:r>
                      <a:r>
                        <a:rPr lang="ar" sz="1800" kern="1200" noProof="0" dirty="0">
                          <a:effectLst/>
                        </a:rPr>
                        <a:t>أكسيد الكربون </a:t>
                      </a:r>
                      <a:r>
                        <a:rPr lang="ar" sz="1800" u="none" kern="1200" noProof="0" dirty="0">
                          <a:effectLst/>
                        </a:rPr>
                        <a:t>لكل مساحة </a:t>
                      </a:r>
                      <a:r>
                        <a:rPr kumimoji="0" lang="ar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أرضية داخلية مفيدة </a:t>
                      </a:r>
                      <a:r>
                        <a:rPr lang="ar" sz="1800" kern="1200" noProof="0" dirty="0">
                          <a:effectLst/>
                        </a:rPr>
                        <a:t>سنويًا</a:t>
                      </a:r>
                      <a:endParaRPr lang="en-US" sz="1800" u="sng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1800" kern="1200" noProof="0" dirty="0">
                          <a:effectLst/>
                        </a:rPr>
                        <a:t>كغم من مكافئ ثاني أكسيد الكربون </a:t>
                      </a:r>
                      <a:r>
                        <a:rPr lang="ar" sz="1800" kern="1200" baseline="-25000" noProof="0" dirty="0">
                          <a:effectLst/>
                        </a:rPr>
                        <a:t>/ </a:t>
                      </a:r>
                      <a:r>
                        <a:rPr lang="ar" sz="1800" kern="1200" noProof="0" dirty="0">
                          <a:effectLst/>
                        </a:rPr>
                        <a:t>م </a:t>
                      </a:r>
                      <a:r>
                        <a:rPr lang="ar" sz="1800" kern="1200" baseline="30000" noProof="0" dirty="0">
                          <a:effectLst/>
                        </a:rPr>
                        <a:t>2 </a:t>
                      </a:r>
                      <a:r>
                        <a:rPr lang="ar" sz="1800" kern="1200" noProof="0" dirty="0">
                          <a:effectLst/>
                        </a:rPr>
                        <a:t>/ سنة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r" noProof="0" dirty="0"/>
                        <a:t>تصميم</a:t>
                      </a:r>
                    </a:p>
                    <a:p>
                      <a:r>
                        <a:rPr lang="ar" noProof="0" dirty="0"/>
                        <a:t>____________</a:t>
                      </a:r>
                    </a:p>
                    <a:p>
                      <a:endParaRPr lang="en-US" noProof="0" dirty="0"/>
                    </a:p>
                    <a:p>
                      <a:r>
                        <a:rPr lang="ar" u="none" noProof="0" dirty="0"/>
                        <a:t>احتلال </a:t>
                      </a:r>
                      <a:r>
                        <a:rPr lang="ar" u="none" strike="noStrike" noProof="0" dirty="0"/>
                        <a:t>ncy</a:t>
                      </a:r>
                      <a:endParaRPr lang="en-US" u="none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r" noProof="0" dirty="0"/>
                        <a:t>تقدير</a:t>
                      </a:r>
                    </a:p>
                    <a:p>
                      <a:r>
                        <a:rPr lang="ar" noProof="0" dirty="0"/>
                        <a:t>____________</a:t>
                      </a:r>
                    </a:p>
                    <a:p>
                      <a:endParaRPr lang="en-US" noProof="0" dirty="0"/>
                    </a:p>
                    <a:p>
                      <a:r>
                        <a:rPr lang="ar" strike="noStrike" noProof="0" dirty="0"/>
                        <a:t>تقدير</a:t>
                      </a:r>
                      <a:endParaRPr lang="en-US" u="sng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endParaRPr lang="it-IT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ج .1 .2 - ا</a:t>
            </a:r>
            <a:r>
              <a:rPr lang="ar" sz="2800" dirty="0"/>
              <a:t>نبعاثات </a:t>
            </a:r>
            <a:r>
              <a:rPr lang="ar-JO" sz="2800" dirty="0"/>
              <a:t>ال</a:t>
            </a:r>
            <a:r>
              <a:rPr lang="ar" sz="2800" dirty="0"/>
              <a:t>غازات الدفيئة أثناء التشغيل</a:t>
            </a:r>
            <a:endParaRPr lang="it-IT" sz="2800" dirty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B5A2A04-5F8D-48CF-97C4-AB9A2710777A}"/>
              </a:ext>
            </a:extLst>
          </p:cNvPr>
          <p:cNvSpPr/>
          <p:nvPr/>
        </p:nvSpPr>
        <p:spPr>
          <a:xfrm>
            <a:off x="2245890" y="6012149"/>
            <a:ext cx="1828800" cy="56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9159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F4ABDE-0071-46C7-8697-E1A38F76219F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customXml/itemProps2.xml><?xml version="1.0" encoding="utf-8"?>
<ds:datastoreItem xmlns:ds="http://schemas.openxmlformats.org/officeDocument/2006/customXml" ds:itemID="{37BCA36B-E9B1-4226-A8D5-BC50F5506E2C}"/>
</file>

<file path=customXml/itemProps3.xml><?xml version="1.0" encoding="utf-8"?>
<ds:datastoreItem xmlns:ds="http://schemas.openxmlformats.org/officeDocument/2006/customXml" ds:itemID="{BCC476AA-DEE1-4BF2-A708-11C0F75701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34981</TotalTime>
  <Words>4253</Words>
  <Application>Microsoft Office PowerPoint</Application>
  <PresentationFormat>On-screen Show (4:3)</PresentationFormat>
  <Paragraphs>555</Paragraphs>
  <Slides>48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Arial</vt:lpstr>
      <vt:lpstr>Arial Narrow</vt:lpstr>
      <vt:lpstr>Calibri</vt:lpstr>
      <vt:lpstr>Cambria Math</vt:lpstr>
      <vt:lpstr>Courier New</vt:lpstr>
      <vt:lpstr>Times New Roman</vt:lpstr>
      <vt:lpstr>Wingdings</vt:lpstr>
      <vt:lpstr>Larissa</vt:lpstr>
      <vt:lpstr>PowerPoint Presentation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غازات الدفيئة أثناء التشغيل</vt:lpstr>
      <vt:lpstr>ج .1 .2 - انبعاثات الغازات الدفيئة أثناء التشغيل</vt:lpstr>
      <vt:lpstr>ج ١ ٫ ٢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  <vt:lpstr>ج .1 .2 - انبعاثات الغازات الدفيئة أثناء التشغيل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393</cp:revision>
  <dcterms:created xsi:type="dcterms:W3CDTF">2017-01-09T10:20:00Z</dcterms:created>
  <dcterms:modified xsi:type="dcterms:W3CDTF">2023-04-06T19:43:02Z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